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72" r:id="rId3"/>
    <p:sldId id="277" r:id="rId4"/>
    <p:sldId id="259" r:id="rId5"/>
    <p:sldId id="294" r:id="rId6"/>
    <p:sldId id="298" r:id="rId7"/>
    <p:sldId id="285" r:id="rId8"/>
    <p:sldId id="291" r:id="rId9"/>
    <p:sldId id="293" r:id="rId10"/>
    <p:sldId id="281" r:id="rId11"/>
    <p:sldId id="280" r:id="rId12"/>
    <p:sldId id="296" r:id="rId13"/>
    <p:sldId id="297" r:id="rId14"/>
    <p:sldId id="295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el le Grange" initials="" lastIdx="1" clrIdx="0"/>
  <p:cmAuthor id="1" name="lelanie basson" initials="lb" lastIdx="0" clrIdx="1"/>
  <p:cmAuthor id="2" name="Ronel le Grange" initials="RlG" lastIdx="4" clrIdx="2">
    <p:extLst>
      <p:ext uri="{19B8F6BF-5375-455C-9EA6-DF929625EA0E}">
        <p15:presenceInfo xmlns:p15="http://schemas.microsoft.com/office/powerpoint/2012/main" userId="S-1-5-21-3263188819-2319327267-1684088224-1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FFCC"/>
    <a:srgbClr val="FFC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4737" autoAdjust="0"/>
  </p:normalViewPr>
  <p:slideViewPr>
    <p:cSldViewPr snapToGrid="0" snapToObjects="1">
      <p:cViewPr varScale="1">
        <p:scale>
          <a:sx n="83" d="100"/>
          <a:sy n="83" d="100"/>
        </p:scale>
        <p:origin x="174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9E403-D85D-3746-B74F-F48AE454F9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2DA0A-38C0-4D49-865F-566A99C6D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2DA0A-38C0-4D49-865F-566A99C6D2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39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2DA0A-38C0-4D49-865F-566A99C6D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74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2DA0A-38C0-4D49-865F-566A99C6D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80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2DA0A-38C0-4D49-865F-566A99C6D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65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Mobile</a:t>
            </a:r>
            <a:r>
              <a:rPr lang="en-US" baseline="0" dirty="0" smtClean="0"/>
              <a:t> services increase with  22.9% Fixed services decrease with 9.1% total invoice increase with 16%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2DA0A-38C0-4D49-865F-566A99C6D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91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2DA0A-38C0-4D49-865F-566A99C6D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8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2DA0A-38C0-4D49-865F-566A99C6D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93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2DA0A-38C0-4D49-865F-566A99C6D2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AN PowerPoint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1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RAN PowerPoi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5399"/>
            <a:ext cx="8229600" cy="10248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4445"/>
            <a:ext cx="8229600" cy="433171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7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6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7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1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1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1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5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4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9A9D-EF59-4E41-869D-D78988DCF6AC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3EFC-903D-0140-B16F-79DD398908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7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19" y="2105076"/>
            <a:ext cx="8076899" cy="210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21" y="5705578"/>
            <a:ext cx="2939397" cy="76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0110"/>
            <a:ext cx="8229600" cy="106110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Cambria" charset="0"/>
                <a:ea typeface="ＭＳ Ｐゴシック" charset="0"/>
                <a:cs typeface="Cambria" charset="0"/>
              </a:rPr>
              <a:t>Formula-based fees - </a:t>
            </a:r>
            <a:r>
              <a:rPr lang="en-US" sz="3600" b="1" dirty="0" err="1" smtClean="0">
                <a:latin typeface="Cambria" charset="0"/>
                <a:ea typeface="ＭＳ Ｐゴシック" charset="0"/>
                <a:cs typeface="Cambria" charset="0"/>
              </a:rPr>
              <a:t>Sattelite</a:t>
            </a:r>
            <a:r>
              <a:rPr lang="en-US" sz="4000" b="1" dirty="0">
                <a:latin typeface="Cambria" charset="0"/>
                <a:ea typeface="ＭＳ Ｐゴシック" charset="0"/>
                <a:cs typeface="Cambria" charset="0"/>
              </a:rPr>
              <a:t/>
            </a:r>
            <a:br>
              <a:rPr lang="en-US" sz="4000" b="1" dirty="0">
                <a:latin typeface="Cambria" charset="0"/>
                <a:ea typeface="ＭＳ Ｐゴシック" charset="0"/>
                <a:cs typeface="Cambria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1217"/>
            <a:ext cx="8229600" cy="1749509"/>
          </a:xfrm>
        </p:spPr>
        <p:txBody>
          <a:bodyPr>
            <a:normAutofit fontScale="85000" lnSpcReduction="20000"/>
          </a:bodyPr>
          <a:lstStyle/>
          <a:p>
            <a:pPr marL="457200" indent="-400050">
              <a:buClr>
                <a:srgbClr val="FFC64C"/>
              </a:buClr>
              <a:buFont typeface="Wingdings" charset="2"/>
              <a:buChar char="q"/>
            </a:pPr>
            <a:r>
              <a:rPr lang="en-US" sz="2400" b="1" dirty="0" smtClean="0">
                <a:ea typeface="ＭＳ Ｐゴシック" charset="0"/>
                <a:cs typeface="Cambria" charset="0"/>
              </a:rPr>
              <a:t>Based on-</a:t>
            </a:r>
          </a:p>
          <a:p>
            <a:pPr lvl="1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ea typeface="ＭＳ Ｐゴシック" charset="0"/>
                <a:cs typeface="Cambria" charset="0"/>
              </a:rPr>
              <a:t>Licensee comments received; and</a:t>
            </a:r>
          </a:p>
          <a:p>
            <a:pPr lvl="1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ea typeface="ＭＳ Ｐゴシック" charset="0"/>
                <a:cs typeface="Cambria" charset="0"/>
              </a:rPr>
              <a:t>Utilisation</a:t>
            </a:r>
            <a:r>
              <a:rPr lang="en-US" sz="2400" b="1" dirty="0" smtClean="0">
                <a:ea typeface="ＭＳ Ｐゴシック" charset="0"/>
                <a:cs typeface="Cambria" charset="0"/>
              </a:rPr>
              <a:t> of high throughput satellites the </a:t>
            </a:r>
            <a:r>
              <a:rPr lang="en-US" sz="2400" b="1" dirty="0">
                <a:ea typeface="ＭＳ Ｐゴシック" charset="0"/>
                <a:cs typeface="Cambria" charset="0"/>
              </a:rPr>
              <a:t>Authority has also considered in the implementation of formula-based fees for satellite </a:t>
            </a:r>
            <a:r>
              <a:rPr lang="en-US" sz="2400" b="1" dirty="0" smtClean="0">
                <a:ea typeface="ＭＳ Ｐゴシック" charset="0"/>
                <a:cs typeface="Cambria" charset="0"/>
              </a:rPr>
              <a:t>services</a:t>
            </a:r>
          </a:p>
          <a:p>
            <a:pPr marL="400050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>
                <a:ea typeface="ＭＳ Ｐゴシック" charset="0"/>
                <a:cs typeface="Cambria" charset="0"/>
              </a:rPr>
              <a:t>The base value for satellite services is set at N$ 7,635.</a:t>
            </a:r>
            <a:endParaRPr lang="en-US" sz="2400" b="1" dirty="0">
              <a:ea typeface="ＭＳ Ｐゴシック" charset="0"/>
              <a:cs typeface="Cambria" charset="0"/>
            </a:endParaRPr>
          </a:p>
          <a:p>
            <a:pPr marL="457200" indent="-400050">
              <a:buClr>
                <a:srgbClr val="FFC64C"/>
              </a:buClr>
              <a:buFont typeface="Wingdings" charset="2"/>
              <a:buChar char="q"/>
            </a:pPr>
            <a:endParaRPr lang="en-US" sz="2000" b="1" dirty="0" smtClean="0">
              <a:latin typeface="Cambria" charset="0"/>
              <a:ea typeface="ＭＳ Ｐゴシック" charset="0"/>
              <a:cs typeface="Cambria" charset="0"/>
            </a:endParaRPr>
          </a:p>
          <a:p>
            <a:pPr marL="457200" indent="-400050">
              <a:buClr>
                <a:srgbClr val="FFC64C"/>
              </a:buClr>
              <a:buFont typeface="Wingdings" charset="2"/>
              <a:buChar char="q"/>
            </a:pPr>
            <a:endParaRPr lang="en-US" sz="2000" b="1" dirty="0">
              <a:latin typeface="Cambria" charset="0"/>
              <a:ea typeface="ＭＳ Ｐゴシック" charset="0"/>
              <a:cs typeface="Cambria" charset="0"/>
            </a:endParaRPr>
          </a:p>
          <a:p>
            <a:pPr marL="457200" indent="-400050">
              <a:buClr>
                <a:srgbClr val="FFC64C"/>
              </a:buClr>
              <a:buFont typeface="Wingdings" charset="2"/>
              <a:buChar char="q"/>
            </a:pPr>
            <a:endParaRPr lang="en-US" sz="2000" b="1" dirty="0" smtClean="0">
              <a:latin typeface="Cambria" charset="0"/>
              <a:ea typeface="ＭＳ Ｐゴシック" charset="0"/>
              <a:cs typeface="Cambria" charset="0"/>
            </a:endParaRPr>
          </a:p>
          <a:p>
            <a:pPr marL="57150" indent="0">
              <a:buClr>
                <a:srgbClr val="FFC64C"/>
              </a:buClr>
              <a:buNone/>
            </a:pPr>
            <a:endParaRPr lang="en-US" sz="2000" b="1" dirty="0">
              <a:latin typeface="Cambria" charset="0"/>
              <a:ea typeface="ＭＳ Ｐゴシック" charset="0"/>
              <a:cs typeface="Cambria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62504" y="4059442"/>
            <a:ext cx="4440382" cy="40437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rgbClr val="FFC64C"/>
              </a:buClr>
              <a:buFont typeface="Arial"/>
              <a:buNone/>
            </a:pPr>
            <a:r>
              <a:rPr lang="en-US" sz="2000" b="1" dirty="0" smtClean="0"/>
              <a:t>Annual spectrum fee = BWF  x BV</a:t>
            </a:r>
          </a:p>
          <a:p>
            <a:pPr marL="457200" lvl="1" indent="0">
              <a:buClr>
                <a:srgbClr val="FFC64C"/>
              </a:buClr>
              <a:buFont typeface="Arial"/>
              <a:buNone/>
            </a:pPr>
            <a:endParaRPr lang="en-US" sz="2000" b="1" dirty="0" smtClean="0"/>
          </a:p>
          <a:p>
            <a:pPr marL="457200" lvl="1" indent="0">
              <a:buClr>
                <a:srgbClr val="FFC64C"/>
              </a:buClr>
              <a:buFont typeface="Arial"/>
              <a:buNone/>
            </a:pPr>
            <a:endParaRPr lang="en-US" sz="2000" b="1" dirty="0" smtClean="0"/>
          </a:p>
          <a:p>
            <a:pPr marL="457200" lvl="1" indent="0">
              <a:buClr>
                <a:srgbClr val="FFC64C"/>
              </a:buClr>
              <a:buFont typeface="Arial"/>
              <a:buNone/>
            </a:pP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725" y="5005974"/>
            <a:ext cx="777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This will result in substantial reductions in satellite spectrum fees.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41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2" y="898231"/>
            <a:ext cx="8229600" cy="102480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/>
                <a:cs typeface="Cambria"/>
              </a:rPr>
              <a:t>Effective date of new spectrum fees</a:t>
            </a:r>
            <a:endParaRPr lang="en-US" sz="3600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923032"/>
            <a:ext cx="8229600" cy="4331718"/>
          </a:xfrm>
        </p:spPr>
        <p:txBody>
          <a:bodyPr>
            <a:noAutofit/>
          </a:bodyPr>
          <a:lstStyle/>
          <a:p>
            <a:pPr algn="ctr">
              <a:buClr>
                <a:srgbClr val="FFC64C"/>
              </a:buClr>
              <a:buFont typeface="Wingdings" charset="2"/>
              <a:buChar char="q"/>
            </a:pP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FFC64C"/>
              </a:buClr>
              <a:buFont typeface="Wingdings" charset="2"/>
              <a:buChar char="q"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FFC64C"/>
              </a:buClr>
              <a:buFont typeface="Wingdings" charset="2"/>
              <a:buChar char="q"/>
            </a:pP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FFC64C"/>
              </a:buClr>
              <a:buFont typeface="Wingdings" charset="2"/>
              <a:buChar char="q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proposed spectrum fees are to be effective as from 1 January 2021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7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Summary of comments received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600200"/>
            <a:ext cx="8229600" cy="5063836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300" b="1" dirty="0" smtClean="0"/>
              <a:t>A number of licensees indicated that the CPI of May 2020 constitutes is 2.1% whilst the Authority increase flat fees with 23%.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2300" b="1" dirty="0" smtClean="0">
                <a:solidFill>
                  <a:srgbClr val="FF0000"/>
                </a:solidFill>
              </a:rPr>
              <a:t>Although the CPI increases over the period from 2016-2019 are 20% the cumulative effect is 23%.</a:t>
            </a:r>
          </a:p>
          <a:p>
            <a:pPr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300" b="1" dirty="0" smtClean="0"/>
              <a:t>It was highlighted </a:t>
            </a:r>
            <a:r>
              <a:rPr lang="en-US" sz="2300" b="1" dirty="0"/>
              <a:t>that technology has changed to HTS (High Throughput Satellite)  </a:t>
            </a:r>
            <a:r>
              <a:rPr lang="en-US" sz="2300" b="1" dirty="0" smtClean="0"/>
              <a:t>What </a:t>
            </a:r>
            <a:r>
              <a:rPr lang="en-US" sz="2300" b="1" dirty="0"/>
              <a:t>is proposed by the Regulator will no longer allow these services to be cost </a:t>
            </a:r>
            <a:r>
              <a:rPr lang="en-US" sz="2300" b="1" dirty="0" smtClean="0"/>
              <a:t>effective</a:t>
            </a:r>
          </a:p>
          <a:p>
            <a:pPr lvl="1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2300" b="1" dirty="0" smtClean="0">
                <a:solidFill>
                  <a:srgbClr val="FF0000"/>
                </a:solidFill>
              </a:rPr>
              <a:t>The Authority has taken note of these comments and proposed formula based spectrum fees for satellite services based on bandwidth </a:t>
            </a:r>
          </a:p>
          <a:p>
            <a:pPr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300" b="1" dirty="0" smtClean="0"/>
              <a:t>There </a:t>
            </a:r>
            <a:r>
              <a:rPr lang="en-US" sz="2300" b="1" dirty="0"/>
              <a:t>are no frequencies indicated for mobile service over 3.6 GHz. Does that mean that there are no 5G networks possible </a:t>
            </a:r>
            <a:r>
              <a:rPr lang="en-US" sz="2300" b="1" dirty="0" smtClean="0"/>
              <a:t>for </a:t>
            </a:r>
            <a:r>
              <a:rPr lang="en-US" sz="2300" b="1" dirty="0"/>
              <a:t>millimeter wave</a:t>
            </a:r>
            <a:r>
              <a:rPr lang="en-US" sz="2300" b="1" dirty="0" smtClean="0"/>
              <a:t>?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rgbClr val="FF0000"/>
                </a:solidFill>
              </a:rPr>
              <a:t>The current frequency band plan as published on 28 October 2016 does not allow for the implementation of MOBILE services above 3.6 GHz.</a:t>
            </a:r>
          </a:p>
          <a:p>
            <a:pPr marL="457200" lvl="1" indent="0">
              <a:buClr>
                <a:srgbClr val="FFC64C"/>
              </a:buClr>
              <a:buNone/>
            </a:pPr>
            <a:r>
              <a:rPr lang="en-US" sz="2300" b="1" dirty="0">
                <a:solidFill>
                  <a:srgbClr val="FF0000"/>
                </a:solidFill>
              </a:rPr>
              <a:t> 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rgbClr val="FF0000"/>
                </a:solidFill>
              </a:rPr>
              <a:t>Once the Authority has reviewed the Frequency Band Plan to ensure compliance with the Final Acts of WRC-19 the Authority will make a decision on the assignment method to be </a:t>
            </a:r>
            <a:r>
              <a:rPr lang="en-US" sz="2300" b="1" dirty="0" err="1" smtClean="0">
                <a:solidFill>
                  <a:srgbClr val="FF0000"/>
                </a:solidFill>
              </a:rPr>
              <a:t>utilised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for 5G spectrum as provided for in the spectrum licensing regulations</a:t>
            </a:r>
            <a:r>
              <a:rPr lang="en-US" sz="2300" b="1" dirty="0" smtClean="0">
                <a:solidFill>
                  <a:srgbClr val="FF0000"/>
                </a:solidFill>
              </a:rPr>
              <a:t>.</a:t>
            </a:r>
            <a:endParaRPr lang="en-US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17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Summary of comments received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600200"/>
            <a:ext cx="8229600" cy="5063836"/>
          </a:xfrm>
        </p:spPr>
        <p:txBody>
          <a:bodyPr>
            <a:normAutofit/>
          </a:bodyPr>
          <a:lstStyle/>
          <a:p>
            <a:pPr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1800" b="1" dirty="0" smtClean="0"/>
              <a:t>A number of licensees has raised comments in respect of the cost of spectrum management and calculation of the base values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</a:rPr>
              <a:t>The Authority clarified its methodology for calculation of the proposed spectrum fees </a:t>
            </a:r>
          </a:p>
          <a:p>
            <a:pPr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1800" b="1" dirty="0" smtClean="0"/>
              <a:t>A proposal was made to consider introducing formula based fees for broadcasting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</a:rPr>
              <a:t>The Authority is of the opinion that flat fees is more appropriate for the broadcasting industry at present</a:t>
            </a:r>
          </a:p>
          <a:p>
            <a:pPr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1800" b="1" dirty="0"/>
              <a:t>The possibility of a refund for paid in respect of a </a:t>
            </a:r>
            <a:r>
              <a:rPr lang="en-US" sz="1800" b="1" dirty="0" err="1"/>
              <a:t>licence</a:t>
            </a:r>
            <a:r>
              <a:rPr lang="en-US" sz="1800" b="1" dirty="0"/>
              <a:t> conferred by means of  spectrum auction has not been provided for in the proposed regulations.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FF0000"/>
                </a:solidFill>
              </a:rPr>
              <a:t>All conditions for a spectrum conferred by spectrum auctions are set out in the Request to Bid and subsequently the Award for the Bid and </a:t>
            </a:r>
            <a:r>
              <a:rPr lang="en-US" sz="1800" b="1" dirty="0" err="1">
                <a:solidFill>
                  <a:srgbClr val="FF0000"/>
                </a:solidFill>
              </a:rPr>
              <a:t>licence</a:t>
            </a:r>
            <a:r>
              <a:rPr lang="en-US" sz="1800" b="1" dirty="0">
                <a:solidFill>
                  <a:srgbClr val="FF0000"/>
                </a:solidFill>
              </a:rPr>
              <a:t> conditions to the successful bidder.  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</a:rPr>
              <a:t>As per regulation 2(3) these regulations does not apply to spectrum </a:t>
            </a:r>
            <a:r>
              <a:rPr lang="en-US" sz="1800" b="1" dirty="0" err="1" smtClean="0">
                <a:solidFill>
                  <a:srgbClr val="FF0000"/>
                </a:solidFill>
              </a:rPr>
              <a:t>licences</a:t>
            </a:r>
            <a:r>
              <a:rPr lang="en-US" sz="1800" b="1" dirty="0" smtClean="0">
                <a:solidFill>
                  <a:srgbClr val="FF0000"/>
                </a:solidFill>
              </a:rPr>
              <a:t> awarded via spectrum auction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22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Tips for Licensees to reduce their spectrum fees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7790"/>
            <a:ext cx="8229600" cy="4331718"/>
          </a:xfrm>
        </p:spPr>
        <p:txBody>
          <a:bodyPr>
            <a:normAutofit/>
          </a:bodyPr>
          <a:lstStyle/>
          <a:p>
            <a:pPr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Discontinue legacy equipment and services and deploy new spectrally efficient equipment and services</a:t>
            </a:r>
          </a:p>
          <a:p>
            <a:pPr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Do not hoard spectrum either through inefficient use or non-</a:t>
            </a:r>
            <a:r>
              <a:rPr lang="en-US" sz="2400" b="1" dirty="0" err="1" smtClean="0"/>
              <a:t>utilisation</a:t>
            </a:r>
            <a:endParaRPr lang="en-US" sz="2400" b="1" dirty="0" smtClean="0"/>
          </a:p>
          <a:p>
            <a:pPr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Rollout infrastructure or lease infrastructure for other licensees including network facilities licensees in lieu of acquiring more and more spectrum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66958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457200" y="1794445"/>
            <a:ext cx="8229600" cy="2443916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 dirty="0">
              <a:latin typeface="Cambria" charset="0"/>
              <a:ea typeface="ＭＳ Ｐゴシック" charset="0"/>
              <a:cs typeface="Cambria" charset="0"/>
            </a:endParaRPr>
          </a:p>
          <a:p>
            <a:pPr marL="0" indent="0" algn="ctr">
              <a:buFont typeface="Arial" charset="0"/>
              <a:buNone/>
            </a:pPr>
            <a:endParaRPr lang="en-US" b="1" dirty="0">
              <a:latin typeface="Cambria" charset="0"/>
              <a:ea typeface="ＭＳ Ｐゴシック" charset="0"/>
              <a:cs typeface="Cambria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4000" b="1" dirty="0">
                <a:latin typeface="Cambria" charset="0"/>
                <a:ea typeface="ＭＳ Ｐゴシック" charset="0"/>
                <a:cs typeface="Cambria" charset="0"/>
              </a:rPr>
              <a:t>Thank you!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8975" y="6356350"/>
            <a:ext cx="2105025" cy="460232"/>
          </a:xfrm>
          <a:prstGeom prst="rect">
            <a:avLst/>
          </a:prstGeom>
          <a:solidFill>
            <a:srgbClr val="FFC64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140" y="6317897"/>
            <a:ext cx="2105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52563" y="1412875"/>
            <a:ext cx="8019950" cy="2362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ZA" sz="2800" b="1" dirty="0" smtClean="0">
                <a:latin typeface="Cambria" charset="0"/>
                <a:ea typeface="ＭＳ Ｐゴシック" charset="0"/>
                <a:cs typeface="Cambria" charset="0"/>
              </a:rPr>
              <a:t>Regulations Prescribing Fees for Spectrum Licences, Certificates and Examinations</a:t>
            </a:r>
            <a:endParaRPr lang="en-US" sz="2800" b="1" dirty="0">
              <a:latin typeface="Cambria" charset="0"/>
              <a:ea typeface="ＭＳ Ｐゴシック" charset="0"/>
              <a:cs typeface="Cambria" charset="0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2395537" y="4866943"/>
            <a:ext cx="6400800" cy="1066800"/>
          </a:xfrm>
        </p:spPr>
        <p:txBody>
          <a:bodyPr>
            <a:normAutofit fontScale="32500" lnSpcReduction="20000"/>
          </a:bodyPr>
          <a:lstStyle/>
          <a:p>
            <a:pPr algn="r" eaLnBrk="1" hangingPunct="1">
              <a:lnSpc>
                <a:spcPct val="80000"/>
              </a:lnSpc>
            </a:pPr>
            <a:endParaRPr lang="en-US" sz="1300" dirty="0">
              <a:solidFill>
                <a:srgbClr val="898989"/>
              </a:solidFill>
              <a:latin typeface="Cambria" charset="0"/>
              <a:ea typeface="ＭＳ Ｐゴシック" charset="0"/>
              <a:cs typeface="Cambria" charset="0"/>
            </a:endParaRPr>
          </a:p>
          <a:p>
            <a:pPr algn="r" eaLnBrk="1" hangingPunct="1">
              <a:lnSpc>
                <a:spcPct val="80000"/>
              </a:lnSpc>
            </a:pPr>
            <a:endParaRPr lang="en-US" sz="1300" dirty="0">
              <a:solidFill>
                <a:srgbClr val="898989"/>
              </a:solidFill>
              <a:latin typeface="Cambria" charset="0"/>
              <a:ea typeface="ＭＳ Ｐゴシック" charset="0"/>
              <a:cs typeface="Cambria" charset="0"/>
            </a:endParaRPr>
          </a:p>
          <a:p>
            <a:pPr algn="r" eaLnBrk="1" hangingPunct="1">
              <a:lnSpc>
                <a:spcPct val="80000"/>
              </a:lnSpc>
            </a:pPr>
            <a:endParaRPr lang="en-ZA" sz="2353" b="1" dirty="0">
              <a:solidFill>
                <a:schemeClr val="tx1"/>
              </a:solidFill>
              <a:latin typeface="Cambria" charset="0"/>
              <a:ea typeface="ＭＳ Ｐゴシック" charset="0"/>
              <a:cs typeface="Cambria" charset="0"/>
            </a:endParaRPr>
          </a:p>
          <a:p>
            <a:pPr algn="r" eaLnBrk="1" hangingPunct="1">
              <a:lnSpc>
                <a:spcPct val="120000"/>
              </a:lnSpc>
            </a:pPr>
            <a:r>
              <a:rPr lang="en-US" sz="6400" b="1" dirty="0" smtClean="0">
                <a:solidFill>
                  <a:schemeClr val="tx1"/>
                </a:solidFill>
                <a:latin typeface="Cambria" charset="0"/>
                <a:ea typeface="ＭＳ Ｐゴシック" charset="0"/>
                <a:cs typeface="Cambria" charset="0"/>
              </a:rPr>
              <a:t>Public Hearing</a:t>
            </a:r>
          </a:p>
          <a:p>
            <a:pPr algn="r" eaLnBrk="1" hangingPunct="1">
              <a:lnSpc>
                <a:spcPct val="120000"/>
              </a:lnSpc>
            </a:pPr>
            <a:r>
              <a:rPr lang="en-US" sz="6400" b="1" dirty="0" smtClean="0">
                <a:solidFill>
                  <a:schemeClr val="tx1"/>
                </a:solidFill>
                <a:latin typeface="Cambria" charset="0"/>
                <a:ea typeface="ＭＳ Ｐゴシック" charset="0"/>
                <a:cs typeface="Cambria" charset="0"/>
              </a:rPr>
              <a:t>22 July 2020</a:t>
            </a:r>
            <a:endParaRPr lang="en-US" sz="6400" b="1" dirty="0">
              <a:solidFill>
                <a:schemeClr val="tx1"/>
              </a:solidFill>
              <a:latin typeface="Cambria" charset="0"/>
              <a:ea typeface="ＭＳ Ｐゴシック" charset="0"/>
              <a:cs typeface="Cambria" charset="0"/>
            </a:endParaRPr>
          </a:p>
          <a:p>
            <a:pPr algn="r" eaLnBrk="1" hangingPunct="1">
              <a:lnSpc>
                <a:spcPct val="80000"/>
              </a:lnSpc>
            </a:pPr>
            <a:endParaRPr lang="en-US" sz="2353" dirty="0">
              <a:solidFill>
                <a:srgbClr val="898989"/>
              </a:solidFill>
              <a:latin typeface="Cambria" charset="0"/>
              <a:ea typeface="ＭＳ Ｐゴシック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mbria"/>
                <a:cs typeface="Cambria"/>
              </a:rPr>
              <a:t>Objects of the Regulations</a:t>
            </a:r>
            <a:endParaRPr lang="en-US" sz="3600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580132"/>
            <a:ext cx="8386762" cy="4626704"/>
          </a:xfrm>
        </p:spPr>
        <p:txBody>
          <a:bodyPr>
            <a:noAutofit/>
          </a:bodyPr>
          <a:lstStyle/>
          <a:p>
            <a:pPr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>
                <a:cs typeface="Cambria"/>
              </a:rPr>
              <a:t>The objects of the fees are as </a:t>
            </a:r>
            <a:r>
              <a:rPr lang="en-US" sz="2400" b="1" dirty="0" err="1" smtClean="0">
                <a:cs typeface="Cambria"/>
              </a:rPr>
              <a:t>as</a:t>
            </a:r>
            <a:r>
              <a:rPr lang="en-US" sz="2400" b="1" dirty="0" smtClean="0">
                <a:cs typeface="Cambria"/>
              </a:rPr>
              <a:t> follows: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cs typeface="Cambria"/>
              </a:rPr>
              <a:t>To </a:t>
            </a:r>
            <a:r>
              <a:rPr lang="en-US" sz="2000" b="1" dirty="0" err="1" smtClean="0">
                <a:cs typeface="Cambria"/>
              </a:rPr>
              <a:t>utilise</a:t>
            </a:r>
            <a:r>
              <a:rPr lang="en-US" sz="2000" b="1" dirty="0" smtClean="0">
                <a:cs typeface="Cambria"/>
              </a:rPr>
              <a:t> spectrum fees to enforce efficient use of spectrum through optimum occupancy thereof and implementation of more spectrally efficient equipment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cs typeface="Cambria"/>
              </a:rPr>
              <a:t>to discourage hoarding of spectrum;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cs typeface="Cambria"/>
              </a:rPr>
              <a:t>To set spectrum fees by taking into account the demand for spectrum in a given spectrum band and the impact of inflation as indicated by the annual CPI published on by NSA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cs typeface="Cambria"/>
              </a:rPr>
              <a:t>To provide transparency in pricing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cs typeface="Cambria"/>
              </a:rPr>
              <a:t>To introduce bandwidth-dependent spectrum </a:t>
            </a:r>
            <a:r>
              <a:rPr lang="en-US" sz="2000" b="1" dirty="0" err="1" smtClean="0">
                <a:cs typeface="Cambria"/>
              </a:rPr>
              <a:t>licence</a:t>
            </a:r>
            <a:r>
              <a:rPr lang="en-US" sz="2000" b="1" dirty="0" smtClean="0">
                <a:cs typeface="Cambria"/>
              </a:rPr>
              <a:t> fees by </a:t>
            </a:r>
            <a:r>
              <a:rPr lang="en-US" sz="2000" b="1" dirty="0" err="1" smtClean="0">
                <a:cs typeface="Cambria"/>
              </a:rPr>
              <a:t>utilising</a:t>
            </a:r>
            <a:r>
              <a:rPr lang="en-US" sz="2000" b="1" dirty="0" smtClean="0">
                <a:cs typeface="Cambria"/>
              </a:rPr>
              <a:t> formula-based pricing</a:t>
            </a:r>
          </a:p>
          <a:p>
            <a:pPr lvl="1" algn="just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cs typeface="Cambria"/>
              </a:rPr>
              <a:t>To achieve recovery of spectrum management cost</a:t>
            </a:r>
            <a:endParaRPr lang="en-US" sz="2000" b="1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1772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634397"/>
            <a:ext cx="8229600" cy="102480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charset="0"/>
                <a:ea typeface="ＭＳ Ｐゴシック" charset="0"/>
                <a:cs typeface="Cambria" charset="0"/>
              </a:rPr>
              <a:t>Application of Regulations</a:t>
            </a:r>
            <a:endParaRPr lang="en-US" sz="3600" b="1" dirty="0">
              <a:latin typeface="Cambria" charset="0"/>
              <a:ea typeface="ＭＳ Ｐゴシック" charset="0"/>
              <a:cs typeface="Cambria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67F55D-0581-1C47-B9A5-F069BC99665D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58799" y="1980978"/>
            <a:ext cx="8026401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FC64C"/>
              </a:buClr>
              <a:buFont typeface="Wingdings" charset="2"/>
              <a:buChar char="q"/>
            </a:pPr>
            <a:r>
              <a:rPr lang="en-US" sz="2000" b="1" dirty="0" smtClean="0">
                <a:ea typeface="ＭＳ Ｐゴシック" charset="0"/>
                <a:cs typeface="Cambria" charset="0"/>
              </a:rPr>
              <a:t>All applicants for spectrum </a:t>
            </a:r>
            <a:r>
              <a:rPr lang="en-US" sz="2000" b="1" dirty="0" err="1" smtClean="0">
                <a:ea typeface="ＭＳ Ｐゴシック" charset="0"/>
                <a:cs typeface="Cambria" charset="0"/>
              </a:rPr>
              <a:t>licences</a:t>
            </a:r>
            <a:r>
              <a:rPr lang="en-US" sz="2000" b="1" dirty="0" smtClean="0">
                <a:ea typeface="ＭＳ Ｐゴシック" charset="0"/>
                <a:cs typeface="Cambria" charset="0"/>
              </a:rPr>
              <a:t>, certificates or examinations contemplated in section 101 of the Act and licensees</a:t>
            </a:r>
          </a:p>
          <a:p>
            <a:pPr algn="just">
              <a:buClr>
                <a:srgbClr val="FFC64C"/>
              </a:buClr>
              <a:buFont typeface="Wingdings" charset="2"/>
              <a:buChar char="q"/>
            </a:pPr>
            <a:endParaRPr lang="en-US" sz="2000" b="1" dirty="0" smtClean="0">
              <a:ea typeface="ＭＳ Ｐゴシック" charset="0"/>
              <a:cs typeface="Cambria" charset="0"/>
            </a:endParaRPr>
          </a:p>
          <a:p>
            <a:pPr algn="just">
              <a:buClr>
                <a:srgbClr val="FFC64C"/>
              </a:buClr>
              <a:buFont typeface="Wingdings" charset="2"/>
              <a:buChar char="q"/>
            </a:pPr>
            <a:r>
              <a:rPr lang="en-US" sz="2000" b="1" dirty="0" smtClean="0">
                <a:ea typeface="ＭＳ Ｐゴシック" charset="0"/>
                <a:cs typeface="Cambria" charset="0"/>
              </a:rPr>
              <a:t>The regulations </a:t>
            </a:r>
            <a:r>
              <a:rPr lang="en-US" sz="2000" b="1" dirty="0" smtClean="0">
                <a:solidFill>
                  <a:srgbClr val="FF0000"/>
                </a:solidFill>
                <a:ea typeface="ＭＳ Ｐゴシック" charset="0"/>
                <a:cs typeface="Cambria" charset="0"/>
              </a:rPr>
              <a:t>do not apply to spectrum </a:t>
            </a:r>
            <a:r>
              <a:rPr lang="en-US" sz="2000" b="1" dirty="0" err="1" smtClean="0">
                <a:solidFill>
                  <a:srgbClr val="FF0000"/>
                </a:solidFill>
                <a:ea typeface="ＭＳ Ｐゴシック" charset="0"/>
                <a:cs typeface="Cambria" charset="0"/>
              </a:rPr>
              <a:t>licences</a:t>
            </a:r>
            <a:r>
              <a:rPr lang="en-US" sz="2000" b="1" dirty="0" smtClean="0">
                <a:solidFill>
                  <a:srgbClr val="FF0000"/>
                </a:solidFill>
                <a:ea typeface="ＭＳ Ｐゴシック" charset="0"/>
                <a:cs typeface="Cambria" charset="0"/>
              </a:rPr>
              <a:t> awarded via a spectrum auction </a:t>
            </a:r>
            <a:r>
              <a:rPr lang="en-US" sz="2000" b="1" dirty="0" smtClean="0">
                <a:ea typeface="ＭＳ Ｐゴシック" charset="0"/>
                <a:cs typeface="Cambria" charset="0"/>
              </a:rPr>
              <a:t>until the initial </a:t>
            </a:r>
            <a:r>
              <a:rPr lang="en-US" sz="2000" b="1" dirty="0" err="1" smtClean="0">
                <a:ea typeface="ＭＳ Ｐゴシック" charset="0"/>
                <a:cs typeface="Cambria" charset="0"/>
              </a:rPr>
              <a:t>licence</a:t>
            </a:r>
            <a:r>
              <a:rPr lang="en-US" sz="2000" b="1" dirty="0" smtClean="0">
                <a:ea typeface="ＭＳ Ｐゴシック" charset="0"/>
                <a:cs typeface="Cambria" charset="0"/>
              </a:rPr>
              <a:t> period has lapsed and the Authority has renewed the spectrum </a:t>
            </a:r>
            <a:r>
              <a:rPr lang="en-US" sz="2000" b="1" dirty="0" err="1" smtClean="0">
                <a:ea typeface="ＭＳ Ｐゴシック" charset="0"/>
                <a:cs typeface="Cambria" charset="0"/>
              </a:rPr>
              <a:t>licence</a:t>
            </a:r>
            <a:endParaRPr lang="en-US" sz="2000" b="1" dirty="0" smtClean="0">
              <a:ea typeface="ＭＳ Ｐゴシック" charset="0"/>
              <a:cs typeface="Cambr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8975" y="6370156"/>
            <a:ext cx="2105025" cy="460232"/>
          </a:xfrm>
          <a:prstGeom prst="rect">
            <a:avLst/>
          </a:prstGeom>
          <a:solidFill>
            <a:srgbClr val="FFC64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115" y="6317897"/>
            <a:ext cx="2105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Methodology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The purpose of the adjustment of spectrum fees is to recover the cost associated with the management of spectrum.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This is not a perfect science but based on budget and therefore fees will be reviewed every 3 years.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Spectrum is a finite resource and therefore some spectrum fees would be higher than others because of demand.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Both OPEX and CAPEX was taken into consideration over a period of 3 years. 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Total budget is N$ 92 mill: </a:t>
            </a:r>
          </a:p>
          <a:p>
            <a:pPr lvl="1"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OPEX – N$ 62.4 mill</a:t>
            </a:r>
          </a:p>
          <a:p>
            <a:pPr lvl="1"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CAPEX – N$ 30 mill</a:t>
            </a:r>
            <a:endParaRPr lang="en-US" b="1" dirty="0"/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CAPEX budget makes provision for spectrum tools and monitoring sites. 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Total revenue expected from proposed fees is N$ 91.4 mill.</a:t>
            </a:r>
          </a:p>
        </p:txBody>
      </p:sp>
    </p:spTree>
    <p:extLst>
      <p:ext uri="{BB962C8B-B14F-4D97-AF65-F5344CB8AC3E}">
        <p14:creationId xmlns:p14="http://schemas.microsoft.com/office/powerpoint/2010/main" val="103957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Methodology (cont.)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High value spectrum is based on a formula.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It is proposed that satellite fees also be formula based.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All other spectrum is based on a fixed amount increased by inflation. </a:t>
            </a:r>
          </a:p>
        </p:txBody>
      </p:sp>
    </p:spTree>
    <p:extLst>
      <p:ext uri="{BB962C8B-B14F-4D97-AF65-F5344CB8AC3E}">
        <p14:creationId xmlns:p14="http://schemas.microsoft.com/office/powerpoint/2010/main" val="23052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30668"/>
            <a:ext cx="8229600" cy="102480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mbria" charset="0"/>
                <a:ea typeface="ＭＳ Ｐゴシック" charset="0"/>
                <a:cs typeface="Cambria" charset="0"/>
              </a:rPr>
              <a:t>Flat fees (spectrum </a:t>
            </a:r>
            <a:r>
              <a:rPr lang="en-US" sz="3200" b="1" dirty="0" err="1" smtClean="0">
                <a:latin typeface="Cambria" charset="0"/>
                <a:ea typeface="ＭＳ Ｐゴシック" charset="0"/>
                <a:cs typeface="Cambria" charset="0"/>
              </a:rPr>
              <a:t>licences</a:t>
            </a:r>
            <a:r>
              <a:rPr lang="en-US" sz="3200" b="1" dirty="0" smtClean="0">
                <a:latin typeface="Cambria" charset="0"/>
                <a:ea typeface="ＭＳ Ｐゴシック" charset="0"/>
                <a:cs typeface="Cambria" charset="0"/>
              </a:rPr>
              <a:t>, certificates or examinations)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995"/>
            <a:ext cx="8329613" cy="4331718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200" b="1" dirty="0" smtClean="0"/>
              <a:t>Flat fees for spectrum </a:t>
            </a:r>
            <a:r>
              <a:rPr lang="en-US" sz="2200" b="1" dirty="0" err="1" smtClean="0"/>
              <a:t>licences</a:t>
            </a:r>
            <a:r>
              <a:rPr lang="en-US" sz="2200" b="1" dirty="0"/>
              <a:t> </a:t>
            </a:r>
            <a:r>
              <a:rPr lang="en-US" sz="2200" b="1" dirty="0" smtClean="0"/>
              <a:t>and other fees are set out under regulation 4 in Table 1</a:t>
            </a:r>
          </a:p>
          <a:p>
            <a:pPr marL="457200" indent="-457200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200" b="1" dirty="0" smtClean="0"/>
              <a:t>The Authority did not increase spectrum fees since the regulations published in 2017. These fees were based on CPI increases for the period 2008-2015.</a:t>
            </a:r>
          </a:p>
          <a:p>
            <a:pPr marL="457200" indent="-457200"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200" b="1" dirty="0" smtClean="0"/>
              <a:t>The proposed fees in these regulations are based on CPI increases for the period 2016-2019-</a:t>
            </a:r>
          </a:p>
          <a:p>
            <a:pPr marL="857250" lvl="1" indent="-457200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1800" b="1" dirty="0" smtClean="0"/>
              <a:t>2016    6.7%</a:t>
            </a:r>
          </a:p>
          <a:p>
            <a:pPr marL="857250" lvl="1" indent="-457200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1800" b="1" dirty="0" smtClean="0"/>
              <a:t>2017    6.2%</a:t>
            </a:r>
          </a:p>
          <a:p>
            <a:pPr marL="857250" lvl="1" indent="-457200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1800" b="1" dirty="0" smtClean="0"/>
              <a:t>2018    4.3%</a:t>
            </a:r>
          </a:p>
          <a:p>
            <a:pPr marL="857250" lvl="1" indent="-457200">
              <a:buClr>
                <a:srgbClr val="FFC64C"/>
              </a:buClr>
              <a:buFont typeface="Wingdings" panose="05000000000000000000" pitchFamily="2" charset="2"/>
              <a:buChar char="§"/>
            </a:pPr>
            <a:r>
              <a:rPr lang="en-US" sz="1800" b="1" dirty="0" smtClean="0"/>
              <a:t>2019    3.7%</a:t>
            </a:r>
          </a:p>
          <a:p>
            <a:pPr>
              <a:buClr>
                <a:srgbClr val="FFC64C"/>
              </a:buClr>
              <a:buFont typeface="Wingdings" panose="05000000000000000000" pitchFamily="2" charset="2"/>
              <a:buChar char="q"/>
            </a:pPr>
            <a:r>
              <a:rPr lang="en-US" sz="2200" b="1" dirty="0" smtClean="0"/>
              <a:t>The fees will remain in force for a period of 3 years before being reviewed</a:t>
            </a:r>
          </a:p>
        </p:txBody>
      </p:sp>
    </p:spTree>
    <p:extLst>
      <p:ext uri="{BB962C8B-B14F-4D97-AF65-F5344CB8AC3E}">
        <p14:creationId xmlns:p14="http://schemas.microsoft.com/office/powerpoint/2010/main" val="32327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602"/>
            <a:ext cx="8229600" cy="102480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mbria" charset="0"/>
                <a:ea typeface="ＭＳ Ｐゴシック" charset="0"/>
                <a:cs typeface="Cambria" charset="0"/>
              </a:rPr>
              <a:t>Formula-based fees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1723592"/>
            <a:ext cx="7024254" cy="404379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457200" lvl="1" indent="0">
              <a:buClr>
                <a:srgbClr val="FFC64C"/>
              </a:buClr>
              <a:buNone/>
            </a:pPr>
            <a:r>
              <a:rPr lang="en-US" sz="2000" b="1" dirty="0" smtClean="0"/>
              <a:t>Annual spectrum fee = BWF x FBF x CF x SHRF x GEOF x BV</a:t>
            </a:r>
          </a:p>
          <a:p>
            <a:pPr marL="457200" lvl="1" indent="0">
              <a:buClr>
                <a:srgbClr val="FFC64C"/>
              </a:buClr>
              <a:buNone/>
            </a:pPr>
            <a:endParaRPr lang="en-US" sz="2000" b="1" dirty="0"/>
          </a:p>
          <a:p>
            <a:pPr marL="457200" lvl="1" indent="0">
              <a:buClr>
                <a:srgbClr val="FFC64C"/>
              </a:buClr>
              <a:buNone/>
            </a:pP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507673"/>
            <a:ext cx="85066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BV		=	Base value  N$ 1,686.00 for mobile services, N$ 118.00 for fixed services</a:t>
            </a:r>
          </a:p>
          <a:p>
            <a:r>
              <a:rPr lang="en-US" b="1" dirty="0" smtClean="0"/>
              <a:t>BWF		=	Bandwidth factor refers to bandwidth measured in MHz</a:t>
            </a:r>
          </a:p>
          <a:p>
            <a:pPr algn="just"/>
            <a:r>
              <a:rPr lang="en-US" b="1" dirty="0" smtClean="0"/>
              <a:t>CF		=	Coverage factor indicates the extent to which access to spectrum</a:t>
            </a:r>
          </a:p>
          <a:p>
            <a:r>
              <a:rPr lang="en-US" b="1" dirty="0"/>
              <a:t>	</a:t>
            </a:r>
            <a:r>
              <a:rPr lang="en-US" b="1" dirty="0" smtClean="0"/>
              <a:t>		assigned to a licensee is denied to other licensees</a:t>
            </a:r>
          </a:p>
          <a:p>
            <a:r>
              <a:rPr lang="en-US" b="1" dirty="0" smtClean="0"/>
              <a:t>FBF		=	Frequency band factor set out the spectrum fee for 1 MHz of similar </a:t>
            </a:r>
          </a:p>
          <a:p>
            <a:r>
              <a:rPr lang="en-US" b="1" dirty="0"/>
              <a:t>	</a:t>
            </a:r>
            <a:r>
              <a:rPr lang="en-US" b="1" dirty="0" smtClean="0"/>
              <a:t>		usage in different spectrum bands</a:t>
            </a:r>
          </a:p>
          <a:p>
            <a:r>
              <a:rPr lang="en-US" b="1" dirty="0" smtClean="0"/>
              <a:t>GEOF	=	Geographical factor sets out whether spectrum is assigned for use in</a:t>
            </a:r>
          </a:p>
          <a:p>
            <a:r>
              <a:rPr lang="en-US" b="1" dirty="0"/>
              <a:t>	</a:t>
            </a:r>
            <a:r>
              <a:rPr lang="en-US" b="1" dirty="0" smtClean="0"/>
              <a:t>		urban or rural areas or for an area that comprises of both</a:t>
            </a:r>
          </a:p>
          <a:p>
            <a:r>
              <a:rPr lang="en-US" b="1" dirty="0" smtClean="0"/>
              <a:t>SHRF	=	Sharing factor indicates whether the spectrum is assigned exclusive or</a:t>
            </a:r>
          </a:p>
          <a:p>
            <a:r>
              <a:rPr lang="en-US" b="1" dirty="0"/>
              <a:t>	</a:t>
            </a:r>
            <a:r>
              <a:rPr lang="en-US" b="1" dirty="0" smtClean="0"/>
              <a:t>		whether it is shared with another licensee or service as allocated in the </a:t>
            </a:r>
          </a:p>
          <a:p>
            <a:r>
              <a:rPr lang="en-US" b="1" dirty="0"/>
              <a:t>	</a:t>
            </a:r>
            <a:r>
              <a:rPr lang="en-US" b="1" dirty="0" smtClean="0"/>
              <a:t>		frequency band plan</a:t>
            </a:r>
          </a:p>
          <a:p>
            <a:pPr algn="just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2221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07" y="627221"/>
            <a:ext cx="8229600" cy="1061108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Cambria" charset="0"/>
                <a:ea typeface="ＭＳ Ｐゴシック" charset="0"/>
                <a:cs typeface="Cambria" charset="0"/>
              </a:rPr>
              <a:t> Sample calculation for formula-based fees – high value spectrum</a:t>
            </a:r>
            <a:r>
              <a:rPr lang="en-US" sz="4000" b="1" dirty="0">
                <a:latin typeface="Cambria" charset="0"/>
                <a:ea typeface="ＭＳ Ｐゴシック" charset="0"/>
                <a:cs typeface="Cambria" charset="0"/>
              </a:rPr>
              <a:t/>
            </a:r>
            <a:br>
              <a:rPr lang="en-US" sz="4000" b="1" dirty="0">
                <a:latin typeface="Cambria" charset="0"/>
                <a:ea typeface="ＭＳ Ｐゴシック" charset="0"/>
                <a:cs typeface="Cambria" charset="0"/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668447"/>
              </p:ext>
            </p:extLst>
          </p:nvPr>
        </p:nvGraphicFramePr>
        <p:xfrm>
          <a:off x="152406" y="1294410"/>
          <a:ext cx="881980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632">
                  <a:extLst>
                    <a:ext uri="{9D8B030D-6E8A-4147-A177-3AD203B41FA5}">
                      <a16:colId xmlns:a16="http://schemas.microsoft.com/office/drawing/2014/main" val="3853446159"/>
                    </a:ext>
                  </a:extLst>
                </a:gridCol>
                <a:gridCol w="678873">
                  <a:extLst>
                    <a:ext uri="{9D8B030D-6E8A-4147-A177-3AD203B41FA5}">
                      <a16:colId xmlns:a16="http://schemas.microsoft.com/office/drawing/2014/main" val="3811530937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154309037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3376358013"/>
                    </a:ext>
                  </a:extLst>
                </a:gridCol>
                <a:gridCol w="678873">
                  <a:extLst>
                    <a:ext uri="{9D8B030D-6E8A-4147-A177-3AD203B41FA5}">
                      <a16:colId xmlns:a16="http://schemas.microsoft.com/office/drawing/2014/main" val="200204995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379726267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1072789018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76134216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69792527"/>
                    </a:ext>
                  </a:extLst>
                </a:gridCol>
                <a:gridCol w="1346203">
                  <a:extLst>
                    <a:ext uri="{9D8B030D-6E8A-4147-A177-3AD203B41FA5}">
                      <a16:colId xmlns:a16="http://schemas.microsoft.com/office/drawing/2014/main" val="66607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BWF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FBF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SHRF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BV (N$)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</a:t>
                      </a:r>
                      <a:r>
                        <a:rPr lang="en-US" sz="1600" baseline="0" dirty="0" smtClean="0"/>
                        <a:t> spectrum fee (N$)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Old spectrum fee (N$)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559253"/>
                  </a:ext>
                </a:extLst>
              </a:tr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MOBILE SERVICES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743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450-960 MHz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1,686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1,465,660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1,242,000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284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1710-1785 MHz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1,686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1,327,725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1,920,960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4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1805-1880 MHz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1,686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1,327,725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77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1920-1980 MHz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1,686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758,700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1,104,000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9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2110-2170 MHz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1,686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758,700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10981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US" sz="1600" b="1" dirty="0" smtClean="0"/>
                        <a:t>TOTAL MOBILE</a:t>
                      </a:r>
                      <a:r>
                        <a:rPr lang="en-US" sz="1600" b="1" baseline="0" dirty="0" smtClean="0"/>
                        <a:t> SERVICES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5,538,510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4,266,960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545156"/>
                  </a:ext>
                </a:extLst>
              </a:tr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FIXED SERVICES (PTP</a:t>
                      </a:r>
                      <a:r>
                        <a:rPr lang="en-US" sz="1600" b="1" baseline="0" dirty="0" smtClean="0"/>
                        <a:t> &amp; PTMP)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4400-8500</a:t>
                      </a:r>
                      <a:r>
                        <a:rPr lang="en-US" sz="1600" baseline="0" dirty="0" smtClean="0"/>
                        <a:t> MHz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669,060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1,610,000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82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17.7-100 GHz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792,960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27968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r>
                        <a:rPr lang="en-US" sz="1600" b="1" baseline="0" dirty="0" smtClean="0"/>
                        <a:t> FIXED SERVICES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1,462,020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1,610,000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93952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 INVOICE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7,000,530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5,876,960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184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86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1201</Words>
  <Application>Microsoft Office PowerPoint</Application>
  <PresentationFormat>On-screen Show (4:3)</PresentationFormat>
  <Paragraphs>186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Cambria</vt:lpstr>
      <vt:lpstr>Wingdings</vt:lpstr>
      <vt:lpstr>Office Theme</vt:lpstr>
      <vt:lpstr>PowerPoint Presentation</vt:lpstr>
      <vt:lpstr>Regulations Prescribing Fees for Spectrum Licences, Certificates and Examinations</vt:lpstr>
      <vt:lpstr>Objects of the Regulations</vt:lpstr>
      <vt:lpstr>Application of Regulations</vt:lpstr>
      <vt:lpstr>Methodology</vt:lpstr>
      <vt:lpstr>Methodology (cont.)</vt:lpstr>
      <vt:lpstr>Flat fees (spectrum licences, certificates or examinations)</vt:lpstr>
      <vt:lpstr>Formula-based fees</vt:lpstr>
      <vt:lpstr> Sample calculation for formula-based fees – high value spectrum </vt:lpstr>
      <vt:lpstr>Formula-based fees - Sattelite </vt:lpstr>
      <vt:lpstr>Effective date of new spectrum fees</vt:lpstr>
      <vt:lpstr>Summary of comments received</vt:lpstr>
      <vt:lpstr>Summary of comments received</vt:lpstr>
      <vt:lpstr>Tips for Licensees to reduce their spectrum fees</vt:lpstr>
      <vt:lpstr>PowerPoint Presentation</vt:lpstr>
    </vt:vector>
  </TitlesOfParts>
  <Company>Injomoka Graphic Design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Brezhnev Handura</dc:creator>
  <cp:lastModifiedBy>Jairus Kapenda</cp:lastModifiedBy>
  <cp:revision>223</cp:revision>
  <cp:lastPrinted>2013-09-25T11:05:52Z</cp:lastPrinted>
  <dcterms:created xsi:type="dcterms:W3CDTF">2013-06-25T09:47:51Z</dcterms:created>
  <dcterms:modified xsi:type="dcterms:W3CDTF">2020-07-28T13:22:58Z</dcterms:modified>
</cp:coreProperties>
</file>