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58" r:id="rId2"/>
    <p:sldId id="272" r:id="rId3"/>
    <p:sldId id="341" r:id="rId4"/>
    <p:sldId id="349" r:id="rId5"/>
    <p:sldId id="350" r:id="rId6"/>
    <p:sldId id="330" r:id="rId7"/>
    <p:sldId id="326" r:id="rId8"/>
    <p:sldId id="342" r:id="rId9"/>
    <p:sldId id="325" r:id="rId10"/>
    <p:sldId id="343" r:id="rId11"/>
    <p:sldId id="353" r:id="rId12"/>
    <p:sldId id="344" r:id="rId13"/>
    <p:sldId id="345" r:id="rId14"/>
    <p:sldId id="346" r:id="rId15"/>
    <p:sldId id="347" r:id="rId16"/>
    <p:sldId id="348" r:id="rId17"/>
    <p:sldId id="332" r:id="rId18"/>
    <p:sldId id="351" r:id="rId19"/>
    <p:sldId id="352" r:id="rId20"/>
    <p:sldId id="271" r:id="rId21"/>
  </p:sldIdLst>
  <p:sldSz cx="9144000" cy="6858000" type="screen4x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el le Grange" initials="" lastIdx="1" clrIdx="0"/>
  <p:cmAuthor id="1" name="lelanie basson" initials="lb"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6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737" autoAdjust="0"/>
  </p:normalViewPr>
  <p:slideViewPr>
    <p:cSldViewPr snapToGrid="0" snapToObjects="1">
      <p:cViewPr>
        <p:scale>
          <a:sx n="100" d="100"/>
          <a:sy n="100" d="100"/>
        </p:scale>
        <p:origin x="859" y="-43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574176194585266E-2"/>
          <c:y val="3.9424259382697134E-2"/>
          <c:w val="0.96617699999999995"/>
          <c:h val="0.78736478694880119"/>
        </c:manualLayout>
      </c:layout>
      <c:barChart>
        <c:barDir val="col"/>
        <c:grouping val="clustered"/>
        <c:varyColors val="0"/>
        <c:ser>
          <c:idx val="0"/>
          <c:order val="0"/>
          <c:tx>
            <c:strRef>
              <c:f>Sheet1!$A$2</c:f>
              <c:strCache>
                <c:ptCount val="1"/>
                <c:pt idx="0">
                  <c:v>Estimated annual licence fee revenues</c:v>
                </c:pt>
              </c:strCache>
            </c:strRef>
          </c:tx>
          <c:spPr>
            <a:solidFill>
              <a:schemeClr val="accent1">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Sheet1!$B$1:$N$1</c:f>
              <c:strCache>
                <c:ptCount val="13"/>
                <c:pt idx="0">
                  <c:v>2012</c:v>
                </c:pt>
                <c:pt idx="1">
                  <c:v>2013</c:v>
                </c:pt>
                <c:pt idx="2">
                  <c:v>2014</c:v>
                </c:pt>
                <c:pt idx="3">
                  <c:v>2015</c:v>
                </c:pt>
                <c:pt idx="4">
                  <c:v>2016</c:v>
                </c:pt>
                <c:pt idx="5">
                  <c:v>2017</c:v>
                </c:pt>
                <c:pt idx="6">
                  <c:v>2018</c:v>
                </c:pt>
                <c:pt idx="7">
                  <c:v> 2019 </c:v>
                </c:pt>
                <c:pt idx="8">
                  <c:v> 2020 </c:v>
                </c:pt>
                <c:pt idx="9">
                  <c:v> 2021 </c:v>
                </c:pt>
                <c:pt idx="10">
                  <c:v> 2022 </c:v>
                </c:pt>
                <c:pt idx="11">
                  <c:v> 2023 </c:v>
                </c:pt>
                <c:pt idx="12">
                  <c:v> 2024 </c:v>
                </c:pt>
              </c:strCache>
            </c:strRef>
          </c:cat>
          <c:val>
            <c:numRef>
              <c:f>Sheet1!$B$2:$N$2</c:f>
              <c:numCache>
                <c:formatCode>General</c:formatCode>
                <c:ptCount val="7"/>
                <c:pt idx="0">
                  <c:v>42.6</c:v>
                </c:pt>
                <c:pt idx="1">
                  <c:v>47.3</c:v>
                </c:pt>
                <c:pt idx="2">
                  <c:v>51.8</c:v>
                </c:pt>
                <c:pt idx="3">
                  <c:v>55.7</c:v>
                </c:pt>
                <c:pt idx="4">
                  <c:v>58.6</c:v>
                </c:pt>
                <c:pt idx="5">
                  <c:v>60.3</c:v>
                </c:pt>
                <c:pt idx="6">
                  <c:v>62.2</c:v>
                </c:pt>
              </c:numCache>
            </c:numRef>
          </c:val>
          <c:extLst xmlns:c16r2="http://schemas.microsoft.com/office/drawing/2015/06/chart">
            <c:ext xmlns:c16="http://schemas.microsoft.com/office/drawing/2014/chart" uri="{C3380CC4-5D6E-409C-BE32-E72D297353CC}">
              <c16:uniqueId val="{00000000-E3E3-4F39-82B5-241CEAC5F768}"/>
            </c:ext>
          </c:extLst>
        </c:ser>
        <c:ser>
          <c:idx val="1"/>
          <c:order val="1"/>
          <c:tx>
            <c:strRef>
              <c:f>Sheet1!$A$3</c:f>
              <c:strCache>
                <c:ptCount val="1"/>
                <c:pt idx="0">
                  <c:v>Projected based on 3% increase</c:v>
                </c:pt>
              </c:strCache>
            </c:strRef>
          </c:tx>
          <c:spPr>
            <a:solidFill>
              <a:schemeClr val="accent2">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Sheet1!$B$1:$N$1</c:f>
              <c:strCache>
                <c:ptCount val="13"/>
                <c:pt idx="0">
                  <c:v>2012</c:v>
                </c:pt>
                <c:pt idx="1">
                  <c:v>2013</c:v>
                </c:pt>
                <c:pt idx="2">
                  <c:v>2014</c:v>
                </c:pt>
                <c:pt idx="3">
                  <c:v>2015</c:v>
                </c:pt>
                <c:pt idx="4">
                  <c:v>2016</c:v>
                </c:pt>
                <c:pt idx="5">
                  <c:v>2017</c:v>
                </c:pt>
                <c:pt idx="6">
                  <c:v>2018</c:v>
                </c:pt>
                <c:pt idx="7">
                  <c:v> 2019 </c:v>
                </c:pt>
                <c:pt idx="8">
                  <c:v> 2020 </c:v>
                </c:pt>
                <c:pt idx="9">
                  <c:v> 2021 </c:v>
                </c:pt>
                <c:pt idx="10">
                  <c:v> 2022 </c:v>
                </c:pt>
                <c:pt idx="11">
                  <c:v> 2023 </c:v>
                </c:pt>
                <c:pt idx="12">
                  <c:v> 2024 </c:v>
                </c:pt>
              </c:strCache>
            </c:strRef>
          </c:cat>
          <c:val>
            <c:numRef>
              <c:f>Sheet1!$B$3:$N$3</c:f>
              <c:numCache>
                <c:formatCode>General</c:formatCode>
                <c:ptCount val="13"/>
                <c:pt idx="7">
                  <c:v>64.09</c:v>
                </c:pt>
                <c:pt idx="8">
                  <c:v>66.010000000000005</c:v>
                </c:pt>
                <c:pt idx="9">
                  <c:v>67.989999999999995</c:v>
                </c:pt>
                <c:pt idx="10">
                  <c:v>70.03</c:v>
                </c:pt>
                <c:pt idx="11">
                  <c:v>72.13</c:v>
                </c:pt>
                <c:pt idx="12">
                  <c:v>74.290000000000006</c:v>
                </c:pt>
              </c:numCache>
            </c:numRef>
          </c:val>
          <c:extLst xmlns:c16r2="http://schemas.microsoft.com/office/drawing/2015/06/chart">
            <c:ext xmlns:c16="http://schemas.microsoft.com/office/drawing/2014/chart" uri="{C3380CC4-5D6E-409C-BE32-E72D297353CC}">
              <c16:uniqueId val="{00000001-E3E3-4F39-82B5-241CEAC5F768}"/>
            </c:ext>
          </c:extLst>
        </c:ser>
        <c:dLbls>
          <c:showLegendKey val="0"/>
          <c:showVal val="0"/>
          <c:showCatName val="0"/>
          <c:showSerName val="0"/>
          <c:showPercent val="0"/>
          <c:showBubbleSize val="0"/>
        </c:dLbls>
        <c:gapWidth val="80"/>
        <c:overlap val="25"/>
        <c:axId val="-1058457296"/>
        <c:axId val="-1058468720"/>
      </c:barChart>
      <c:catAx>
        <c:axId val="-1058457296"/>
        <c:scaling>
          <c:orientation val="minMax"/>
        </c:scaling>
        <c:delete val="0"/>
        <c:axPos val="b"/>
        <c:numFmt formatCode="General" sourceLinked="0"/>
        <c:majorTickMark val="none"/>
        <c:minorTickMark val="none"/>
        <c:tickLblPos val="low"/>
        <c:spPr>
          <a:noFill/>
          <a:ln w="15875" cap="flat" cmpd="sng" algn="ctr">
            <a:solidFill>
              <a:schemeClr val="tx1">
                <a:lumMod val="25000"/>
                <a:lumOff val="75000"/>
              </a:schemeClr>
            </a:solidFill>
            <a:round/>
          </a:ln>
          <a:effectLst/>
        </c:spPr>
        <c:txPr>
          <a:bodyPr rot="0" spcFirstLastPara="1" vertOverflow="ellipsis" wrap="square" anchor="ctr" anchorCtr="1"/>
          <a:lstStyle/>
          <a:p>
            <a:pPr>
              <a:defRPr sz="900" b="0" i="0" u="none" strike="noStrike" kern="1200" cap="none" spc="20" normalizeH="0" baseline="0">
                <a:solidFill>
                  <a:schemeClr val="tx1">
                    <a:lumMod val="65000"/>
                    <a:lumOff val="35000"/>
                  </a:schemeClr>
                </a:solidFill>
                <a:latin typeface="+mn-lt"/>
                <a:ea typeface="+mn-ea"/>
                <a:cs typeface="+mn-cs"/>
              </a:defRPr>
            </a:pPr>
            <a:endParaRPr lang="en-US"/>
          </a:p>
        </c:txPr>
        <c:crossAx val="-1058468720"/>
        <c:crosses val="autoZero"/>
        <c:auto val="1"/>
        <c:lblAlgn val="ctr"/>
        <c:lblOffset val="100"/>
        <c:noMultiLvlLbl val="1"/>
      </c:catAx>
      <c:valAx>
        <c:axId val="-105846872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0"/>
        <c:majorTickMark val="none"/>
        <c:minorTickMark val="none"/>
        <c:tickLblPos val="none"/>
        <c:spPr>
          <a:noFill/>
          <a:ln>
            <a:noFill/>
          </a:ln>
          <a:effectLst/>
        </c:spPr>
        <c:txPr>
          <a:bodyPr rot="0" spcFirstLastPara="1" vertOverflow="ellipsis"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en-US"/>
          </a:p>
        </c:txPr>
        <c:crossAx val="-1058457296"/>
        <c:crosses val="autoZero"/>
        <c:crossBetween val="between"/>
        <c:majorUnit val="20"/>
        <c:minorUnit val="10"/>
      </c:valAx>
      <c:spPr>
        <a:noFill/>
        <a:ln>
          <a:noFill/>
        </a:ln>
        <a:effectLst/>
      </c:spPr>
    </c:plotArea>
    <c:legend>
      <c:legendPos val="b"/>
      <c:layout>
        <c:manualLayout>
          <c:xMode val="edge"/>
          <c:yMode val="edge"/>
          <c:x val="0.11184085454643512"/>
          <c:y val="0.92834893279849451"/>
          <c:w val="0.77631829090712978"/>
          <c:h val="7.165106720150547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1"/>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652FFA7A-D94C-4C1F-8704-E061EAB17980}" type="datetimeFigureOut">
              <a:rPr lang="en-GB" smtClean="0"/>
              <a:t>12/11/2020</a:t>
            </a:fld>
            <a:endParaRPr lang="en-GB"/>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CA9A94DC-0A05-4A03-BB22-EFFF84BB4C85}" type="slidenum">
              <a:rPr lang="en-GB" smtClean="0"/>
              <a:t>‹#›</a:t>
            </a:fld>
            <a:endParaRPr lang="en-GB"/>
          </a:p>
        </p:txBody>
      </p:sp>
    </p:spTree>
    <p:extLst>
      <p:ext uri="{BB962C8B-B14F-4D97-AF65-F5344CB8AC3E}">
        <p14:creationId xmlns:p14="http://schemas.microsoft.com/office/powerpoint/2010/main" val="39735618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RAN PowerPoint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5079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107461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308039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RAN PowerPoi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575399"/>
            <a:ext cx="8229600" cy="1024801"/>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794445"/>
            <a:ext cx="8229600" cy="43317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6407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392836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123747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331961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303951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148011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61585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09A9D-EF59-4E41-869D-D78988DCF6AC}" type="datetimeFigureOut">
              <a:rPr lang="en-US" smtClean="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279114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09A9D-EF59-4E41-869D-D78988DCF6AC}" type="datetimeFigureOut">
              <a:rPr lang="en-US" smtClean="0"/>
              <a:pPr/>
              <a:t>11/12/2020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1923476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119" y="2105076"/>
            <a:ext cx="8076899" cy="210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pic>
        <p:nvPicPr>
          <p:cNvPr id="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4021" y="5705578"/>
            <a:ext cx="2939397" cy="766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Levies (</a:t>
            </a:r>
            <a:r>
              <a:rPr lang="en-US" b="1" dirty="0" err="1" smtClean="0"/>
              <a:t>Cont</a:t>
            </a:r>
            <a:r>
              <a:rPr lang="en-US" b="1" dirty="0" smtClean="0"/>
              <a:t>’)</a:t>
            </a:r>
            <a:endParaRPr lang="en-US" b="1" dirty="0"/>
          </a:p>
        </p:txBody>
      </p:sp>
      <p:graphicFrame>
        <p:nvGraphicFramePr>
          <p:cNvPr id="6" name="officeArt object"/>
          <p:cNvGraphicFramePr>
            <a:graphicFrameLocks noGrp="1"/>
          </p:cNvGraphicFramePr>
          <p:nvPr>
            <p:ph idx="1"/>
          </p:nvPr>
        </p:nvGraphicFramePr>
        <p:xfrm>
          <a:off x="457200" y="1793875"/>
          <a:ext cx="8229600" cy="4332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3619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Levies (</a:t>
            </a:r>
            <a:r>
              <a:rPr lang="en-US" b="1" dirty="0" err="1" smtClean="0"/>
              <a:t>Cont</a:t>
            </a:r>
            <a:r>
              <a:rPr lang="en-US" b="1" dirty="0" smtClean="0"/>
              <a:t>’)</a:t>
            </a:r>
            <a:endParaRPr lang="en-US" b="1" dirty="0"/>
          </a:p>
        </p:txBody>
      </p:sp>
      <p:pic>
        <p:nvPicPr>
          <p:cNvPr id="4" name="Content Placeholder 3"/>
          <p:cNvPicPr>
            <a:picLocks noGrp="1" noChangeAspect="1"/>
          </p:cNvPicPr>
          <p:nvPr>
            <p:ph idx="1"/>
          </p:nvPr>
        </p:nvPicPr>
        <p:blipFill>
          <a:blip r:embed="rId2"/>
          <a:stretch>
            <a:fillRect/>
          </a:stretch>
        </p:blipFill>
        <p:spPr>
          <a:xfrm>
            <a:off x="797669" y="1600201"/>
            <a:ext cx="7558392" cy="4362854"/>
          </a:xfrm>
          <a:prstGeom prst="rect">
            <a:avLst/>
          </a:prstGeom>
        </p:spPr>
      </p:pic>
    </p:spTree>
    <p:extLst>
      <p:ext uri="{BB962C8B-B14F-4D97-AF65-F5344CB8AC3E}">
        <p14:creationId xmlns:p14="http://schemas.microsoft.com/office/powerpoint/2010/main" val="3581070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Levies (</a:t>
            </a:r>
            <a:r>
              <a:rPr lang="en-US" b="1" dirty="0" err="1" smtClean="0"/>
              <a:t>Cont</a:t>
            </a:r>
            <a:r>
              <a:rPr lang="en-US" b="1" dirty="0" smtClean="0"/>
              <a: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1569522"/>
              </p:ext>
            </p:extLst>
          </p:nvPr>
        </p:nvGraphicFramePr>
        <p:xfrm>
          <a:off x="693685" y="2028500"/>
          <a:ext cx="7672548" cy="3953055"/>
        </p:xfrm>
        <a:graphic>
          <a:graphicData uri="http://schemas.openxmlformats.org/drawingml/2006/table">
            <a:tbl>
              <a:tblPr firstRow="1" firstCol="1" bandRow="1">
                <a:tableStyleId>{5C22544A-7EE6-4342-B048-85BDC9FD1C3A}</a:tableStyleId>
              </a:tblPr>
              <a:tblGrid>
                <a:gridCol w="2119392"/>
                <a:gridCol w="1009893"/>
                <a:gridCol w="1167319"/>
                <a:gridCol w="1138137"/>
                <a:gridCol w="1060314"/>
                <a:gridCol w="1177493"/>
              </a:tblGrid>
              <a:tr h="481405">
                <a:tc gridSpan="6">
                  <a:txBody>
                    <a:bodyPr/>
                    <a:lstStyle/>
                    <a:p>
                      <a:pPr marL="0" marR="0" algn="l">
                        <a:lnSpc>
                          <a:spcPct val="115000"/>
                        </a:lnSpc>
                        <a:spcBef>
                          <a:spcPts val="0"/>
                        </a:spcBef>
                        <a:spcAft>
                          <a:spcPts val="0"/>
                        </a:spcAft>
                      </a:pPr>
                      <a:r>
                        <a:rPr lang="en-GB" sz="1000" dirty="0">
                          <a:ln>
                            <a:noFill/>
                          </a:ln>
                          <a:effectLst/>
                          <a:uFill>
                            <a:solidFill>
                              <a:srgbClr val="000000"/>
                            </a:solidFill>
                          </a:uFill>
                        </a:rPr>
                        <a:t>Table 15: CRAN Projected Budget 2020 - 2024 in N$ million</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81405">
                <a:tc>
                  <a:txBody>
                    <a:bodyPr/>
                    <a:lstStyle/>
                    <a:p>
                      <a:pPr marL="0" marR="0" algn="ctr">
                        <a:lnSpc>
                          <a:spcPct val="115000"/>
                        </a:lnSpc>
                        <a:spcBef>
                          <a:spcPts val="0"/>
                        </a:spcBef>
                        <a:spcAft>
                          <a:spcPts val="0"/>
                        </a:spcAft>
                      </a:pPr>
                      <a:r>
                        <a:rPr lang="en-GB" sz="1000">
                          <a:ln>
                            <a:noFill/>
                          </a:ln>
                          <a:effectLst/>
                          <a:uFill>
                            <a:solidFill>
                              <a:srgbClr val="000000"/>
                            </a:solidFill>
                          </a:uFill>
                        </a:rPr>
                        <a:t>FY ending</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smtClean="0">
                          <a:ln>
                            <a:noFill/>
                          </a:ln>
                          <a:effectLst/>
                          <a:uFill>
                            <a:solidFill>
                              <a:srgbClr val="000000"/>
                            </a:solidFill>
                          </a:uFill>
                        </a:rPr>
                        <a:t>2020</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b="1" dirty="0" smtClean="0">
                          <a:ln>
                            <a:noFill/>
                          </a:ln>
                          <a:solidFill>
                            <a:srgbClr val="000000"/>
                          </a:solidFill>
                          <a:effectLst/>
                          <a:uFill>
                            <a:solidFill>
                              <a:srgbClr val="000000"/>
                            </a:solidFill>
                          </a:uFill>
                          <a:latin typeface="+mn-lt"/>
                          <a:ea typeface="Helvetica Neue Light"/>
                          <a:cs typeface="Helvetica Neue Light"/>
                        </a:rPr>
                        <a:t>2021</a:t>
                      </a:r>
                      <a:endParaRPr lang="en-GB" sz="1000" b="1"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2022</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2023</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2024</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481406">
                <a:tc>
                  <a:txBody>
                    <a:bodyPr/>
                    <a:lstStyle/>
                    <a:p>
                      <a:pPr marL="0" marR="0" algn="just">
                        <a:lnSpc>
                          <a:spcPct val="115000"/>
                        </a:lnSpc>
                        <a:spcBef>
                          <a:spcPts val="0"/>
                        </a:spcBef>
                        <a:spcAft>
                          <a:spcPts val="0"/>
                        </a:spcAft>
                      </a:pPr>
                      <a:r>
                        <a:rPr lang="en-GB" sz="1000">
                          <a:ln>
                            <a:noFill/>
                          </a:ln>
                          <a:effectLst/>
                          <a:uFill>
                            <a:solidFill>
                              <a:srgbClr val="000000"/>
                            </a:solidFill>
                          </a:uFill>
                        </a:rPr>
                        <a:t>Expense forecast</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a:ln>
                            <a:noFill/>
                          </a:ln>
                          <a:solidFill>
                            <a:srgbClr val="000000"/>
                          </a:solidFill>
                          <a:effectLst/>
                          <a:uFill>
                            <a:solidFill>
                              <a:srgbClr val="000000"/>
                            </a:solidFill>
                          </a:uFill>
                          <a:latin typeface="+mn-lt"/>
                          <a:ea typeface="Helvetica Neue Light"/>
                          <a:cs typeface="Helvetica Neue Light"/>
                        </a:rPr>
                        <a:t>83.48</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smtClean="0">
                          <a:ln>
                            <a:noFill/>
                          </a:ln>
                          <a:effectLst/>
                          <a:uFill>
                            <a:solidFill>
                              <a:srgbClr val="000000"/>
                            </a:solidFill>
                          </a:uFill>
                          <a:latin typeface="+mn-lt"/>
                        </a:rPr>
                        <a:t> 97,77 </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latin typeface="+mn-lt"/>
                        </a:rPr>
                        <a:t>        105,19 </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latin typeface="+mn-lt"/>
                        </a:rPr>
                        <a:t>        113,33 </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latin typeface="+mn-lt"/>
                        </a:rPr>
                        <a:t>        90,21 </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r>
              <a:tr h="481406">
                <a:tc>
                  <a:txBody>
                    <a:bodyPr/>
                    <a:lstStyle/>
                    <a:p>
                      <a:pPr marL="0" marR="0" algn="just">
                        <a:lnSpc>
                          <a:spcPct val="115000"/>
                        </a:lnSpc>
                        <a:spcBef>
                          <a:spcPts val="0"/>
                        </a:spcBef>
                        <a:spcAft>
                          <a:spcPts val="0"/>
                        </a:spcAft>
                      </a:pPr>
                      <a:r>
                        <a:rPr lang="en-GB" sz="1000">
                          <a:ln>
                            <a:noFill/>
                          </a:ln>
                          <a:effectLst/>
                          <a:uFill>
                            <a:solidFill>
                              <a:srgbClr val="000000"/>
                            </a:solidFill>
                          </a:uFill>
                        </a:rPr>
                        <a:t>CAPEX forecast</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solidFill>
                            <a:srgbClr val="000000"/>
                          </a:solidFill>
                          <a:effectLst/>
                          <a:uFill>
                            <a:solidFill>
                              <a:srgbClr val="000000"/>
                            </a:solidFill>
                          </a:uFill>
                          <a:latin typeface="+mn-lt"/>
                          <a:ea typeface="Helvetica Neue Light"/>
                          <a:cs typeface="Helvetica Neue Light"/>
                        </a:rPr>
                        <a:t>5.78</a:t>
                      </a:r>
                      <a:endParaRPr lang="en-GB" sz="100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smtClean="0">
                          <a:ln>
                            <a:noFill/>
                          </a:ln>
                          <a:effectLst/>
                          <a:uFill>
                            <a:solidFill>
                              <a:srgbClr val="000000"/>
                            </a:solidFill>
                          </a:uFill>
                          <a:latin typeface="+mn-lt"/>
                        </a:rPr>
                        <a:t> 41,29 </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latin typeface="+mn-lt"/>
                        </a:rPr>
                        <a:t>          36,48 </a:t>
                      </a:r>
                      <a:endParaRPr lang="en-GB" sz="100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latin typeface="+mn-lt"/>
                        </a:rPr>
                        <a:t>          36,44 </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latin typeface="+mn-lt"/>
                        </a:rPr>
                        <a:t>        14,76 </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r>
              <a:tr h="481406">
                <a:tc>
                  <a:txBody>
                    <a:bodyPr/>
                    <a:lstStyle/>
                    <a:p>
                      <a:pPr marL="0" marR="0" algn="just">
                        <a:lnSpc>
                          <a:spcPct val="115000"/>
                        </a:lnSpc>
                        <a:spcBef>
                          <a:spcPts val="0"/>
                        </a:spcBef>
                        <a:spcAft>
                          <a:spcPts val="0"/>
                        </a:spcAft>
                      </a:pPr>
                      <a:r>
                        <a:rPr lang="en-GB" sz="1000" dirty="0">
                          <a:ln>
                            <a:noFill/>
                          </a:ln>
                          <a:effectLst/>
                          <a:uFill>
                            <a:solidFill>
                              <a:srgbClr val="000000"/>
                            </a:solidFill>
                          </a:uFill>
                        </a:rPr>
                        <a:t>Budget requirement</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b="1" dirty="0">
                          <a:ln>
                            <a:noFill/>
                          </a:ln>
                          <a:solidFill>
                            <a:srgbClr val="000000"/>
                          </a:solidFill>
                          <a:effectLst/>
                          <a:uFill>
                            <a:solidFill>
                              <a:srgbClr val="000000"/>
                            </a:solidFill>
                          </a:uFill>
                          <a:latin typeface="+mn-lt"/>
                          <a:ea typeface="Helvetica Neue Light"/>
                          <a:cs typeface="Helvetica Neue Light"/>
                        </a:rPr>
                        <a:t>89.26</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endParaRPr lang="en-US" sz="1000" b="1" dirty="0" smtClean="0">
                        <a:ln>
                          <a:noFill/>
                        </a:ln>
                        <a:effectLst/>
                        <a:uFill>
                          <a:solidFill>
                            <a:srgbClr val="000000"/>
                          </a:solidFill>
                        </a:uFill>
                        <a:latin typeface="+mn-lt"/>
                      </a:endParaRPr>
                    </a:p>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b="1" dirty="0" smtClean="0">
                          <a:ln>
                            <a:noFill/>
                          </a:ln>
                          <a:effectLst/>
                          <a:uFill>
                            <a:solidFill>
                              <a:srgbClr val="000000"/>
                            </a:solidFill>
                          </a:uFill>
                          <a:latin typeface="+mn-lt"/>
                        </a:rPr>
                        <a:t>138,06 </a:t>
                      </a:r>
                      <a:endParaRPr lang="en-GB" sz="1000" b="1" dirty="0" smtClean="0">
                        <a:ln>
                          <a:noFill/>
                        </a:ln>
                        <a:solidFill>
                          <a:srgbClr val="000000"/>
                        </a:solidFill>
                        <a:effectLst/>
                        <a:uFill>
                          <a:solidFill>
                            <a:srgbClr val="000000"/>
                          </a:solidFill>
                        </a:uFill>
                        <a:latin typeface="+mn-lt"/>
                        <a:ea typeface="Helvetica Neue Light"/>
                        <a:cs typeface="Helvetica Neue Light"/>
                      </a:endParaRPr>
                    </a:p>
                    <a:p>
                      <a:pPr marL="0" marR="0" algn="ctr">
                        <a:lnSpc>
                          <a:spcPct val="115000"/>
                        </a:lnSpc>
                        <a:spcBef>
                          <a:spcPts val="0"/>
                        </a:spcBef>
                        <a:spcAft>
                          <a:spcPts val="0"/>
                        </a:spcAft>
                      </a:pPr>
                      <a:endParaRPr lang="en-GB" sz="1000" b="1"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b="1" dirty="0" smtClean="0">
                          <a:ln>
                            <a:noFill/>
                          </a:ln>
                          <a:effectLst/>
                          <a:uFill>
                            <a:solidFill>
                              <a:srgbClr val="000000"/>
                            </a:solidFill>
                          </a:uFill>
                          <a:latin typeface="+mn-lt"/>
                        </a:rPr>
                        <a:t>141,57 </a:t>
                      </a:r>
                      <a:endParaRPr lang="en-GB" sz="1000" b="1"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b="1" dirty="0">
                          <a:ln>
                            <a:noFill/>
                          </a:ln>
                          <a:effectLst/>
                          <a:uFill>
                            <a:solidFill>
                              <a:srgbClr val="000000"/>
                            </a:solidFill>
                          </a:uFill>
                          <a:latin typeface="+mn-lt"/>
                        </a:rPr>
                        <a:t>       149,77 </a:t>
                      </a:r>
                      <a:endParaRPr lang="en-GB" sz="1000" b="1"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b="1" dirty="0">
                          <a:ln>
                            <a:noFill/>
                          </a:ln>
                          <a:effectLst/>
                          <a:uFill>
                            <a:solidFill>
                              <a:srgbClr val="000000"/>
                            </a:solidFill>
                          </a:uFill>
                          <a:latin typeface="+mn-lt"/>
                        </a:rPr>
                        <a:t>     104,97</a:t>
                      </a:r>
                      <a:endParaRPr lang="en-GB" sz="1000" b="1"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r>
              <a:tr h="481406">
                <a:tc>
                  <a:txBody>
                    <a:bodyPr/>
                    <a:lstStyle/>
                    <a:p>
                      <a:pPr marL="0" marR="0" algn="just">
                        <a:lnSpc>
                          <a:spcPct val="115000"/>
                        </a:lnSpc>
                        <a:spcBef>
                          <a:spcPts val="0"/>
                        </a:spcBef>
                        <a:spcAft>
                          <a:spcPts val="0"/>
                        </a:spcAft>
                      </a:pPr>
                      <a:r>
                        <a:rPr lang="en-GB" sz="1000">
                          <a:ln>
                            <a:noFill/>
                          </a:ln>
                          <a:effectLst/>
                          <a:uFill>
                            <a:solidFill>
                              <a:srgbClr val="000000"/>
                            </a:solidFill>
                          </a:uFill>
                        </a:rPr>
                        <a:t>Projected increase</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endParaRPr lang="en-US" sz="1000" dirty="0" smtClean="0">
                        <a:ln>
                          <a:noFill/>
                        </a:ln>
                        <a:effectLst/>
                        <a:uFill>
                          <a:solidFill>
                            <a:srgbClr val="000000"/>
                          </a:solidFill>
                        </a:uFill>
                        <a:latin typeface="+mn-lt"/>
                      </a:endParaRPr>
                    </a:p>
                    <a:p>
                      <a:pPr marL="0" marR="0" lvl="0" indent="0" algn="ctr" defTabSz="457200" rtl="0" eaLnBrk="1" fontAlgn="auto" latinLnBrk="0" hangingPunct="1">
                        <a:lnSpc>
                          <a:spcPct val="115000"/>
                        </a:lnSpc>
                        <a:spcBef>
                          <a:spcPts val="0"/>
                        </a:spcBef>
                        <a:spcAft>
                          <a:spcPts val="0"/>
                        </a:spcAft>
                        <a:buClrTx/>
                        <a:buSzTx/>
                        <a:buFontTx/>
                        <a:buNone/>
                        <a:tabLst/>
                        <a:defRPr/>
                      </a:pPr>
                      <a:r>
                        <a:rPr lang="en-US" sz="1000" dirty="0" smtClean="0">
                          <a:ln>
                            <a:noFill/>
                          </a:ln>
                          <a:effectLst/>
                          <a:uFill>
                            <a:solidFill>
                              <a:srgbClr val="000000"/>
                            </a:solidFill>
                          </a:uFill>
                          <a:latin typeface="+mn-lt"/>
                        </a:rPr>
                        <a:t>14%</a:t>
                      </a:r>
                      <a:endParaRPr lang="en-GB" sz="1000" dirty="0" smtClean="0">
                        <a:ln>
                          <a:noFill/>
                        </a:ln>
                        <a:solidFill>
                          <a:srgbClr val="000000"/>
                        </a:solidFill>
                        <a:effectLst/>
                        <a:uFill>
                          <a:solidFill>
                            <a:srgbClr val="000000"/>
                          </a:solidFill>
                        </a:uFill>
                        <a:latin typeface="+mn-lt"/>
                        <a:ea typeface="Helvetica Neue Light"/>
                        <a:cs typeface="Helvetica Neue Light"/>
                      </a:endParaRPr>
                    </a:p>
                    <a:p>
                      <a:pPr marL="0" marR="0" algn="ctr">
                        <a:lnSpc>
                          <a:spcPct val="115000"/>
                        </a:lnSpc>
                        <a:spcBef>
                          <a:spcPts val="0"/>
                        </a:spcBef>
                        <a:spcAft>
                          <a:spcPts val="0"/>
                        </a:spcAft>
                      </a:pP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latin typeface="+mn-lt"/>
                        </a:rPr>
                        <a:t>32%</a:t>
                      </a:r>
                      <a:endParaRPr lang="en-GB" sz="100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latin typeface="+mn-lt"/>
                        </a:rPr>
                        <a:t>2%</a:t>
                      </a:r>
                      <a:endParaRPr lang="en-GB" sz="100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latin typeface="+mn-lt"/>
                        </a:rPr>
                        <a:t>6%</a:t>
                      </a:r>
                      <a:endParaRPr lang="en-GB" sz="1000" dirty="0">
                        <a:ln>
                          <a:noFill/>
                        </a:ln>
                        <a:solidFill>
                          <a:srgbClr val="000000"/>
                        </a:solidFill>
                        <a:effectLst/>
                        <a:uFill>
                          <a:solidFill>
                            <a:srgbClr val="000000"/>
                          </a:solidFill>
                        </a:uFill>
                        <a:latin typeface="+mn-lt"/>
                        <a:ea typeface="Helvetica Neue Light"/>
                        <a:cs typeface="Helvetica Neue Light"/>
                      </a:endParaRPr>
                    </a:p>
                  </a:txBody>
                  <a:tcPr marL="25400" marR="25400" marT="25400" marB="25400" anchor="ctr"/>
                </a:tc>
              </a:tr>
              <a:tr h="874273">
                <a:tc>
                  <a:txBody>
                    <a:bodyPr/>
                    <a:lstStyle/>
                    <a:p>
                      <a:pPr marL="0" marR="0" algn="just">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gridSpan="5">
                  <a:txBody>
                    <a:bodyPr/>
                    <a:lstStyle/>
                    <a:p>
                      <a:pPr marL="0" marR="0" algn="l">
                        <a:lnSpc>
                          <a:spcPct val="115000"/>
                        </a:lnSpc>
                        <a:spcBef>
                          <a:spcPts val="0"/>
                        </a:spcBef>
                        <a:spcAft>
                          <a:spcPts val="0"/>
                        </a:spcAft>
                      </a:pPr>
                      <a:r>
                        <a:rPr lang="en-US" sz="1000" dirty="0">
                          <a:ln>
                            <a:noFill/>
                          </a:ln>
                          <a:effectLst/>
                          <a:uFill>
                            <a:solidFill>
                              <a:srgbClr val="000000"/>
                            </a:solidFill>
                          </a:uFill>
                        </a:rPr>
                        <a:t>The increases for 2021 and 2022 are due to capital expenditure for spectrum monitoring equipment and sites. </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931048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Levies (</a:t>
            </a:r>
            <a:r>
              <a:rPr lang="en-US" b="1" dirty="0" err="1" smtClean="0"/>
              <a:t>Cont</a:t>
            </a:r>
            <a:r>
              <a:rPr lang="en-US" b="1" dirty="0" smtClean="0"/>
              <a: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0198375"/>
              </p:ext>
            </p:extLst>
          </p:nvPr>
        </p:nvGraphicFramePr>
        <p:xfrm>
          <a:off x="536028" y="1902373"/>
          <a:ext cx="7914290" cy="4099032"/>
        </p:xfrm>
        <a:graphic>
          <a:graphicData uri="http://schemas.openxmlformats.org/drawingml/2006/table">
            <a:tbl>
              <a:tblPr firstRow="1" firstCol="1" bandRow="1">
                <a:tableStyleId>{5C22544A-7EE6-4342-B048-85BDC9FD1C3A}</a:tableStyleId>
              </a:tblPr>
              <a:tblGrid>
                <a:gridCol w="3570572"/>
                <a:gridCol w="1002396"/>
                <a:gridCol w="1002396"/>
                <a:gridCol w="1252996"/>
                <a:gridCol w="1085930"/>
              </a:tblGrid>
              <a:tr h="512379">
                <a:tc gridSpan="5">
                  <a:txBody>
                    <a:bodyPr/>
                    <a:lstStyle/>
                    <a:p>
                      <a:pPr marL="0" marR="0" algn="just">
                        <a:lnSpc>
                          <a:spcPct val="115000"/>
                        </a:lnSpc>
                        <a:spcBef>
                          <a:spcPts val="0"/>
                        </a:spcBef>
                        <a:spcAft>
                          <a:spcPts val="0"/>
                        </a:spcAft>
                      </a:pPr>
                      <a:r>
                        <a:rPr lang="en-GB" sz="1000" dirty="0">
                          <a:ln>
                            <a:noFill/>
                          </a:ln>
                          <a:effectLst/>
                          <a:uFill>
                            <a:solidFill>
                              <a:srgbClr val="000000"/>
                            </a:solidFill>
                          </a:uFill>
                        </a:rPr>
                        <a:t>Table 16: Revenue and Levy Requirement</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12379">
                <a:tc>
                  <a:txBody>
                    <a:bodyPr/>
                    <a:lstStyle/>
                    <a:p>
                      <a:pPr marL="0" marR="0" algn="just">
                        <a:lnSpc>
                          <a:spcPct val="115000"/>
                        </a:lnSpc>
                        <a:spcBef>
                          <a:spcPts val="0"/>
                        </a:spcBef>
                        <a:spcAft>
                          <a:spcPts val="0"/>
                        </a:spcAft>
                      </a:pPr>
                      <a:r>
                        <a:rPr lang="en-GB" sz="1000">
                          <a:ln>
                            <a:noFill/>
                          </a:ln>
                          <a:effectLst/>
                          <a:uFill>
                            <a:solidFill>
                              <a:srgbClr val="000000"/>
                            </a:solidFill>
                          </a:uFill>
                        </a:rPr>
                        <a:t>FY ending</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2021/2022</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2022/2023</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2023/2014</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smtClean="0">
                          <a:ln>
                            <a:noFill/>
                          </a:ln>
                          <a:effectLst/>
                          <a:uFill>
                            <a:solidFill>
                              <a:srgbClr val="000000"/>
                            </a:solidFill>
                          </a:uFill>
                        </a:rPr>
                        <a:t>                             Total </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tc>
              </a:tr>
              <a:tr h="512379">
                <a:tc>
                  <a:txBody>
                    <a:bodyPr/>
                    <a:lstStyle/>
                    <a:p>
                      <a:pPr marL="0" marR="0" algn="just">
                        <a:lnSpc>
                          <a:spcPct val="115000"/>
                        </a:lnSpc>
                        <a:spcBef>
                          <a:spcPts val="0"/>
                        </a:spcBef>
                        <a:spcAft>
                          <a:spcPts val="0"/>
                        </a:spcAft>
                      </a:pPr>
                      <a:r>
                        <a:rPr lang="en-GB" sz="1000">
                          <a:ln>
                            <a:noFill/>
                          </a:ln>
                          <a:effectLst/>
                          <a:uFill>
                            <a:solidFill>
                              <a:srgbClr val="000000"/>
                            </a:solidFill>
                          </a:uFill>
                        </a:rPr>
                        <a:t>Budget requirement</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138,06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141,57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149,77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GB" sz="1000" dirty="0" smtClean="0">
                          <a:ln>
                            <a:noFill/>
                          </a:ln>
                          <a:effectLst/>
                          <a:uFill>
                            <a:solidFill>
                              <a:srgbClr val="000000"/>
                            </a:solidFill>
                          </a:uFill>
                        </a:rPr>
                        <a:t>                                                                                                429.40</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tc>
              </a:tr>
              <a:tr h="512379">
                <a:tc>
                  <a:txBody>
                    <a:bodyPr/>
                    <a:lstStyle/>
                    <a:p>
                      <a:pPr marL="0" marR="0" algn="just">
                        <a:lnSpc>
                          <a:spcPct val="115000"/>
                        </a:lnSpc>
                        <a:spcBef>
                          <a:spcPts val="0"/>
                        </a:spcBef>
                        <a:spcAft>
                          <a:spcPts val="0"/>
                        </a:spcAft>
                      </a:pPr>
                      <a:r>
                        <a:rPr lang="en-GB" sz="1000">
                          <a:ln>
                            <a:noFill/>
                          </a:ln>
                          <a:effectLst/>
                          <a:uFill>
                            <a:solidFill>
                              <a:srgbClr val="000000"/>
                            </a:solidFill>
                          </a:uFill>
                        </a:rPr>
                        <a:t>Numbering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dirty="0">
                          <a:ln>
                            <a:noFill/>
                          </a:ln>
                          <a:effectLst/>
                          <a:uFill>
                            <a:solidFill>
                              <a:srgbClr val="000000"/>
                            </a:solidFill>
                          </a:uFill>
                        </a:rPr>
                        <a:t>15</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tc>
              </a:tr>
              <a:tr h="512379">
                <a:tc>
                  <a:txBody>
                    <a:bodyPr/>
                    <a:lstStyle/>
                    <a:p>
                      <a:pPr marL="0" marR="0" algn="just">
                        <a:lnSpc>
                          <a:spcPct val="115000"/>
                        </a:lnSpc>
                        <a:spcBef>
                          <a:spcPts val="0"/>
                        </a:spcBef>
                        <a:spcAft>
                          <a:spcPts val="0"/>
                        </a:spcAft>
                      </a:pPr>
                      <a:r>
                        <a:rPr lang="en-GB" sz="1000">
                          <a:ln>
                            <a:noFill/>
                          </a:ln>
                          <a:effectLst/>
                          <a:uFill>
                            <a:solidFill>
                              <a:srgbClr val="000000"/>
                            </a:solidFill>
                          </a:uFill>
                        </a:rPr>
                        <a:t>Type Approval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dirty="0">
                          <a:ln>
                            <a:noFill/>
                          </a:ln>
                          <a:effectLst/>
                          <a:uFill>
                            <a:solidFill>
                              <a:srgbClr val="000000"/>
                            </a:solidFill>
                          </a:uFill>
                        </a:rPr>
                        <a:t>1.5</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512379">
                <a:tc>
                  <a:txBody>
                    <a:bodyPr/>
                    <a:lstStyle/>
                    <a:p>
                      <a:pPr marL="0" marR="0" algn="just">
                        <a:lnSpc>
                          <a:spcPct val="115000"/>
                        </a:lnSpc>
                        <a:spcBef>
                          <a:spcPts val="0"/>
                        </a:spcBef>
                        <a:spcAft>
                          <a:spcPts val="0"/>
                        </a:spcAft>
                      </a:pPr>
                      <a:r>
                        <a:rPr lang="en-GB" sz="1000">
                          <a:ln>
                            <a:noFill/>
                          </a:ln>
                          <a:effectLst/>
                          <a:uFill>
                            <a:solidFill>
                              <a:srgbClr val="000000"/>
                            </a:solidFill>
                          </a:uFill>
                        </a:rPr>
                        <a:t>Spectrum Management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26,42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27,48</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28,57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spcBef>
                          <a:spcPts val="0"/>
                        </a:spcBef>
                        <a:spcAft>
                          <a:spcPts val="0"/>
                        </a:spcAft>
                      </a:pPr>
                      <a:r>
                        <a:rPr lang="en-GB" sz="1000" dirty="0">
                          <a:effectLst/>
                        </a:rPr>
                        <a:t>82.47</a:t>
                      </a:r>
                      <a:endParaRPr lang="en-GB" sz="1200" dirty="0">
                        <a:effectLst/>
                        <a:latin typeface="Times New Roman" panose="02020603050405020304" pitchFamily="18" charset="0"/>
                        <a:ea typeface="Arial Unicode MS" panose="020B0604020202020204" pitchFamily="34" charset="-128"/>
                      </a:endParaRPr>
                    </a:p>
                  </a:txBody>
                  <a:tcPr marL="68580" marR="68580" marT="0" marB="0" anchor="b"/>
                </a:tc>
              </a:tr>
              <a:tr h="512379">
                <a:tc>
                  <a:txBody>
                    <a:bodyPr/>
                    <a:lstStyle/>
                    <a:p>
                      <a:pPr marL="0" marR="0" algn="just">
                        <a:lnSpc>
                          <a:spcPct val="115000"/>
                        </a:lnSpc>
                        <a:spcBef>
                          <a:spcPts val="0"/>
                        </a:spcBef>
                        <a:spcAft>
                          <a:spcPts val="0"/>
                        </a:spcAft>
                      </a:pPr>
                      <a:r>
                        <a:rPr lang="en-GB" sz="1000">
                          <a:ln>
                            <a:noFill/>
                          </a:ln>
                          <a:effectLst/>
                          <a:uFill>
                            <a:solidFill>
                              <a:srgbClr val="000000"/>
                            </a:solidFill>
                          </a:uFill>
                        </a:rPr>
                        <a:t>Total Revenue from Other Sources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12.19</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12.56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12.94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dirty="0">
                          <a:ln>
                            <a:noFill/>
                          </a:ln>
                          <a:effectLst/>
                          <a:uFill>
                            <a:solidFill>
                              <a:srgbClr val="000000"/>
                            </a:solidFill>
                          </a:uFill>
                        </a:rPr>
                        <a:t>37.69</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512379">
                <a:tc>
                  <a:txBody>
                    <a:bodyPr/>
                    <a:lstStyle/>
                    <a:p>
                      <a:pPr marL="0" marR="0" algn="just">
                        <a:lnSpc>
                          <a:spcPct val="115000"/>
                        </a:lnSpc>
                        <a:spcBef>
                          <a:spcPts val="0"/>
                        </a:spcBef>
                        <a:spcAft>
                          <a:spcPts val="0"/>
                        </a:spcAft>
                      </a:pPr>
                      <a:r>
                        <a:rPr lang="en-GB" sz="1000">
                          <a:ln>
                            <a:noFill/>
                          </a:ln>
                          <a:effectLst/>
                          <a:uFill>
                            <a:solidFill>
                              <a:srgbClr val="000000"/>
                            </a:solidFill>
                          </a:uFill>
                        </a:rPr>
                        <a:t>Short fall to be coved by Regulatory Levies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93.95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96.03</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102.76</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292.74</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r>
            </a:tbl>
          </a:graphicData>
        </a:graphic>
      </p:graphicFrame>
    </p:spTree>
    <p:extLst>
      <p:ext uri="{BB962C8B-B14F-4D97-AF65-F5344CB8AC3E}">
        <p14:creationId xmlns:p14="http://schemas.microsoft.com/office/powerpoint/2010/main" val="4173065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Levies (</a:t>
            </a:r>
            <a:r>
              <a:rPr lang="en-US" b="1" dirty="0" err="1" smtClean="0"/>
              <a:t>Cont</a:t>
            </a:r>
            <a:r>
              <a:rPr lang="en-US" b="1" dirty="0" smtClean="0"/>
              <a: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1114544"/>
              </p:ext>
            </p:extLst>
          </p:nvPr>
        </p:nvGraphicFramePr>
        <p:xfrm>
          <a:off x="512379" y="1660577"/>
          <a:ext cx="8119242" cy="3536847"/>
        </p:xfrm>
        <a:graphic>
          <a:graphicData uri="http://schemas.openxmlformats.org/drawingml/2006/table">
            <a:tbl>
              <a:tblPr firstRow="1" firstCol="1" bandRow="1">
                <a:tableStyleId>{5C22544A-7EE6-4342-B048-85BDC9FD1C3A}</a:tableStyleId>
              </a:tblPr>
              <a:tblGrid>
                <a:gridCol w="1792221"/>
                <a:gridCol w="1015448"/>
                <a:gridCol w="1015448"/>
                <a:gridCol w="1249781"/>
                <a:gridCol w="1015448"/>
                <a:gridCol w="1015448"/>
                <a:gridCol w="1015448"/>
              </a:tblGrid>
              <a:tr h="663159">
                <a:tc gridSpan="7">
                  <a:txBody>
                    <a:bodyPr/>
                    <a:lstStyle/>
                    <a:p>
                      <a:pPr marL="0" marR="0" algn="l">
                        <a:lnSpc>
                          <a:spcPct val="115000"/>
                        </a:lnSpc>
                        <a:spcBef>
                          <a:spcPts val="0"/>
                        </a:spcBef>
                        <a:spcAft>
                          <a:spcPts val="0"/>
                        </a:spcAft>
                      </a:pPr>
                      <a:r>
                        <a:rPr lang="en-GB" sz="1000" dirty="0">
                          <a:ln>
                            <a:noFill/>
                          </a:ln>
                          <a:effectLst/>
                          <a:uFill>
                            <a:solidFill>
                              <a:srgbClr val="000000"/>
                            </a:solidFill>
                          </a:uFill>
                        </a:rPr>
                        <a:t>Table 17: Different Levels of Proposed Levies Glide Path</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09523">
                <a:tc>
                  <a:txBody>
                    <a:bodyPr/>
                    <a:lstStyle/>
                    <a:p>
                      <a:pPr marL="0" marR="0" algn="ctr">
                        <a:lnSpc>
                          <a:spcPct val="115000"/>
                        </a:lnSpc>
                        <a:spcBef>
                          <a:spcPts val="0"/>
                        </a:spcBef>
                        <a:spcAft>
                          <a:spcPts val="0"/>
                        </a:spcAft>
                      </a:pPr>
                      <a:r>
                        <a:rPr lang="en-GB" sz="1000" dirty="0">
                          <a:ln>
                            <a:noFill/>
                          </a:ln>
                          <a:effectLst/>
                          <a:uFill>
                            <a:solidFill>
                              <a:srgbClr val="000000"/>
                            </a:solidFill>
                          </a:uFill>
                        </a:rPr>
                        <a:t>Licensees</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1%</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1.2%</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1.5%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1.60%</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1.65%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1.75%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r>
              <a:tr h="616519">
                <a:tc>
                  <a:txBody>
                    <a:bodyPr/>
                    <a:lstStyle/>
                    <a:p>
                      <a:pPr marL="0" marR="0" algn="just">
                        <a:lnSpc>
                          <a:spcPct val="115000"/>
                        </a:lnSpc>
                        <a:spcBef>
                          <a:spcPts val="0"/>
                        </a:spcBef>
                        <a:spcAft>
                          <a:spcPts val="0"/>
                        </a:spcAft>
                      </a:pPr>
                      <a:r>
                        <a:rPr lang="en-GB" sz="1000">
                          <a:ln>
                            <a:noFill/>
                          </a:ln>
                          <a:effectLst/>
                          <a:uFill>
                            <a:solidFill>
                              <a:srgbClr val="000000"/>
                            </a:solidFill>
                          </a:uFill>
                        </a:rPr>
                        <a:t>Telecom Namibia Ltd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15.3</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18.36</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23.0</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24.5</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25.24</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26.77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r>
              <a:tr h="608163">
                <a:tc>
                  <a:txBody>
                    <a:bodyPr/>
                    <a:lstStyle/>
                    <a:p>
                      <a:pPr marL="0" marR="0" algn="just">
                        <a:lnSpc>
                          <a:spcPct val="115000"/>
                        </a:lnSpc>
                        <a:spcBef>
                          <a:spcPts val="0"/>
                        </a:spcBef>
                        <a:spcAft>
                          <a:spcPts val="0"/>
                        </a:spcAft>
                      </a:pPr>
                      <a:r>
                        <a:rPr lang="en-GB" sz="1000">
                          <a:ln>
                            <a:noFill/>
                          </a:ln>
                          <a:effectLst/>
                          <a:uFill>
                            <a:solidFill>
                              <a:srgbClr val="000000"/>
                            </a:solidFill>
                          </a:uFill>
                        </a:rPr>
                        <a:t>Mobile Telecommunications Limited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25.0</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30.0</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37.44</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40.0</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41.19</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43.68</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r>
              <a:tr h="609523">
                <a:tc>
                  <a:txBody>
                    <a:bodyPr/>
                    <a:lstStyle/>
                    <a:p>
                      <a:pPr marL="0" marR="0" algn="just">
                        <a:lnSpc>
                          <a:spcPct val="115000"/>
                        </a:lnSpc>
                        <a:spcBef>
                          <a:spcPts val="0"/>
                        </a:spcBef>
                        <a:spcAft>
                          <a:spcPts val="0"/>
                        </a:spcAft>
                      </a:pPr>
                      <a:r>
                        <a:rPr lang="en-GB" sz="1000" dirty="0">
                          <a:ln>
                            <a:noFill/>
                          </a:ln>
                          <a:effectLst/>
                          <a:uFill>
                            <a:solidFill>
                              <a:srgbClr val="000000"/>
                            </a:solidFill>
                          </a:uFill>
                        </a:rPr>
                        <a:t>Others</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7.95</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9.53</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11.91</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12.7</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spcBef>
                          <a:spcPts val="0"/>
                        </a:spcBef>
                        <a:spcAft>
                          <a:spcPts val="0"/>
                        </a:spcAft>
                      </a:pPr>
                      <a:r>
                        <a:rPr lang="en-GB" sz="1000" dirty="0">
                          <a:effectLst/>
                        </a:rPr>
                        <a:t>12.7</a:t>
                      </a:r>
                      <a:endParaRPr lang="en-GB" sz="1200" dirty="0">
                        <a:effectLst/>
                        <a:latin typeface="Times New Roman" panose="02020603050405020304" pitchFamily="18" charset="0"/>
                        <a:ea typeface="Arial Unicode MS" panose="020B0604020202020204" pitchFamily="34" charset="-128"/>
                      </a:endParaRPr>
                    </a:p>
                  </a:txBody>
                  <a:tcPr marL="63500" marR="63500" marT="0" marB="0" anchor="ctr"/>
                </a:tc>
                <a:tc>
                  <a:txBody>
                    <a:bodyPr/>
                    <a:lstStyle/>
                    <a:p>
                      <a:pPr marL="0" marR="0" algn="ctr">
                        <a:lnSpc>
                          <a:spcPct val="115000"/>
                        </a:lnSpc>
                        <a:spcBef>
                          <a:spcPts val="0"/>
                        </a:spcBef>
                        <a:spcAft>
                          <a:spcPts val="0"/>
                        </a:spcAft>
                      </a:pPr>
                      <a:r>
                        <a:rPr lang="en-US" sz="1000" dirty="0">
                          <a:ln>
                            <a:noFill/>
                          </a:ln>
                          <a:effectLst/>
                          <a:uFill>
                            <a:solidFill>
                              <a:srgbClr val="000000"/>
                            </a:solidFill>
                          </a:uFill>
                        </a:rPr>
                        <a:t>13.9</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3500" marR="63500" marT="0" marB="0" anchor="ctr"/>
                </a:tc>
              </a:tr>
              <a:tr h="429960">
                <a:tc>
                  <a:txBody>
                    <a:bodyPr/>
                    <a:lstStyle/>
                    <a:p>
                      <a:pPr marL="0" marR="0" algn="just">
                        <a:lnSpc>
                          <a:spcPct val="115000"/>
                        </a:lnSpc>
                        <a:spcBef>
                          <a:spcPts val="0"/>
                        </a:spcBef>
                        <a:spcAft>
                          <a:spcPts val="0"/>
                        </a:spcAft>
                      </a:pPr>
                      <a:r>
                        <a:rPr lang="en-GB" sz="1000">
                          <a:ln>
                            <a:noFill/>
                          </a:ln>
                          <a:effectLst/>
                          <a:uFill>
                            <a:solidFill>
                              <a:srgbClr val="000000"/>
                            </a:solidFill>
                          </a:uFill>
                        </a:rPr>
                        <a:t>TOTAL</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48.25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57.89</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72.35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77.2</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79.13</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84.35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r>
            </a:tbl>
          </a:graphicData>
        </a:graphic>
      </p:graphicFrame>
    </p:spTree>
    <p:extLst>
      <p:ext uri="{BB962C8B-B14F-4D97-AF65-F5344CB8AC3E}">
        <p14:creationId xmlns:p14="http://schemas.microsoft.com/office/powerpoint/2010/main" val="224133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Levies (</a:t>
            </a:r>
            <a:r>
              <a:rPr lang="en-US" b="1" dirty="0" err="1" smtClean="0"/>
              <a:t>Cont</a:t>
            </a:r>
            <a:r>
              <a:rPr lang="en-US" b="1" dirty="0" smtClean="0"/>
              <a: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3896024"/>
              </p:ext>
            </p:extLst>
          </p:nvPr>
        </p:nvGraphicFramePr>
        <p:xfrm>
          <a:off x="567559" y="1600193"/>
          <a:ext cx="8008881" cy="4381224"/>
        </p:xfrm>
        <a:graphic>
          <a:graphicData uri="http://schemas.openxmlformats.org/drawingml/2006/table">
            <a:tbl>
              <a:tblPr firstRow="1" firstCol="1" bandRow="1">
                <a:tableStyleId>{5C22544A-7EE6-4342-B048-85BDC9FD1C3A}</a:tableStyleId>
              </a:tblPr>
              <a:tblGrid>
                <a:gridCol w="2030839"/>
                <a:gridCol w="1399116"/>
                <a:gridCol w="1373678"/>
                <a:gridCol w="1602624"/>
                <a:gridCol w="1602624"/>
              </a:tblGrid>
              <a:tr h="319628">
                <a:tc gridSpan="5">
                  <a:txBody>
                    <a:bodyPr/>
                    <a:lstStyle/>
                    <a:p>
                      <a:pPr marL="0" marR="0" algn="l">
                        <a:lnSpc>
                          <a:spcPct val="115000"/>
                        </a:lnSpc>
                        <a:spcBef>
                          <a:spcPts val="0"/>
                        </a:spcBef>
                        <a:spcAft>
                          <a:spcPts val="0"/>
                        </a:spcAft>
                      </a:pPr>
                      <a:r>
                        <a:rPr lang="en-GB" sz="1000" dirty="0">
                          <a:ln>
                            <a:noFill/>
                          </a:ln>
                          <a:effectLst/>
                          <a:uFill>
                            <a:solidFill>
                              <a:srgbClr val="000000"/>
                            </a:solidFill>
                          </a:uFill>
                        </a:rPr>
                        <a:t>Table 19: Projected Expense and Revenue over 4-year Period</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19628">
                <a:tc>
                  <a:txBody>
                    <a:bodyPr/>
                    <a:lstStyle/>
                    <a:p>
                      <a:pPr marL="0" marR="0" algn="ctr">
                        <a:lnSpc>
                          <a:spcPct val="115000"/>
                        </a:lnSpc>
                        <a:spcBef>
                          <a:spcPts val="0"/>
                        </a:spcBef>
                        <a:spcAft>
                          <a:spcPts val="0"/>
                        </a:spcAft>
                      </a:pPr>
                      <a:r>
                        <a:rPr lang="en-GB" sz="1000">
                          <a:ln>
                            <a:noFill/>
                          </a:ln>
                          <a:effectLst/>
                          <a:uFill>
                            <a:solidFill>
                              <a:srgbClr val="000000"/>
                            </a:solidFill>
                          </a:uFill>
                        </a:rPr>
                        <a:t>FY ending</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2021</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2022</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2023</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Total over 4 years</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r>
              <a:tr h="163283">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dirty="0">
                          <a:ln>
                            <a:noFill/>
                          </a:ln>
                          <a:effectLst/>
                          <a:uFill>
                            <a:solidFill>
                              <a:srgbClr val="000000"/>
                            </a:solidFill>
                          </a:uFill>
                        </a:rPr>
                        <a:t> </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dirty="0">
                          <a:ln>
                            <a:noFill/>
                          </a:ln>
                          <a:effectLst/>
                          <a:uFill>
                            <a:solidFill>
                              <a:srgbClr val="000000"/>
                            </a:solidFill>
                          </a:uFill>
                        </a:rPr>
                        <a:t> </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ctr"/>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Budget requirement</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139,05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141,67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149,77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430,5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Levy Income</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79.13</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86.87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89.48</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253.47</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Administrative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0.541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a:ln>
                            <a:noFill/>
                          </a:ln>
                          <a:effectLst/>
                          <a:uFill>
                            <a:solidFill>
                              <a:srgbClr val="000000"/>
                            </a:solidFill>
                          </a:uFill>
                        </a:rPr>
                        <a:t>0.541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a:ln>
                            <a:noFill/>
                          </a:ln>
                          <a:effectLst/>
                          <a:uFill>
                            <a:solidFill>
                              <a:srgbClr val="000000"/>
                            </a:solidFill>
                          </a:uFill>
                        </a:rPr>
                        <a:t>0.541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1.623</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Spectrum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26,42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27,48</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28.57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82.47</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Type Approval</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1.5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Penalties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a:ln>
                            <a:noFill/>
                          </a:ln>
                          <a:effectLst/>
                          <a:uFill>
                            <a:solidFill>
                              <a:srgbClr val="000000"/>
                            </a:solidFill>
                          </a:uFill>
                        </a:rPr>
                        <a:t>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1.5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Interest</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7.4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7.76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8.15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23.31</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Numbering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5.0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a:ln>
                            <a:noFill/>
                          </a:ln>
                          <a:effectLst/>
                          <a:uFill>
                            <a:solidFill>
                              <a:srgbClr val="000000"/>
                            </a:solidFill>
                          </a:uFill>
                        </a:rPr>
                        <a:t>5.0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a:ln>
                            <a:noFill/>
                          </a:ln>
                          <a:effectLst/>
                          <a:uFill>
                            <a:solidFill>
                              <a:srgbClr val="000000"/>
                            </a:solidFill>
                          </a:uFill>
                        </a:rPr>
                        <a:t>5.0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15.0</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Other</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3.75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dirty="0">
                          <a:ln>
                            <a:noFill/>
                          </a:ln>
                          <a:effectLst/>
                          <a:uFill>
                            <a:solidFill>
                              <a:srgbClr val="000000"/>
                            </a:solidFill>
                          </a:uFill>
                        </a:rPr>
                        <a:t>3.75</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a:ln>
                            <a:noFill/>
                          </a:ln>
                          <a:effectLst/>
                          <a:uFill>
                            <a:solidFill>
                              <a:srgbClr val="000000"/>
                            </a:solidFill>
                          </a:uFill>
                        </a:rPr>
                        <a:t>3.75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11.25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Total Revenue</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a:ln>
                            <a:noFill/>
                          </a:ln>
                          <a:effectLst/>
                          <a:uFill>
                            <a:solidFill>
                              <a:srgbClr val="000000"/>
                            </a:solidFill>
                          </a:uFill>
                        </a:rPr>
                        <a:t>121.22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124.96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a:ln>
                            <a:noFill/>
                          </a:ln>
                          <a:effectLst/>
                          <a:uFill>
                            <a:solidFill>
                              <a:srgbClr val="000000"/>
                            </a:solidFill>
                          </a:uFill>
                        </a:rPr>
                        <a:t>128.83</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b="1" dirty="0">
                          <a:ln>
                            <a:noFill/>
                          </a:ln>
                          <a:effectLst/>
                          <a:uFill>
                            <a:solidFill>
                              <a:srgbClr val="000000"/>
                            </a:solidFill>
                          </a:uFill>
                        </a:rPr>
                        <a:t>390.12</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68580" marR="68580" marT="0" marB="0" anchor="b"/>
                </a:tc>
              </a:tr>
              <a:tr h="319628">
                <a:tc>
                  <a:txBody>
                    <a:bodyPr/>
                    <a:lstStyle/>
                    <a:p>
                      <a:pPr marL="0" marR="0" algn="just">
                        <a:lnSpc>
                          <a:spcPct val="115000"/>
                        </a:lnSpc>
                        <a:spcBef>
                          <a:spcPts val="0"/>
                        </a:spcBef>
                        <a:spcAft>
                          <a:spcPts val="0"/>
                        </a:spcAft>
                      </a:pPr>
                      <a:r>
                        <a:rPr lang="en-GB" sz="1000">
                          <a:ln>
                            <a:noFill/>
                          </a:ln>
                          <a:effectLst/>
                          <a:uFill>
                            <a:solidFill>
                              <a:srgbClr val="000000"/>
                            </a:solidFill>
                          </a:uFill>
                        </a:rPr>
                        <a:t>Over/Under-recovery</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US" sz="1000" b="1" dirty="0">
                          <a:ln>
                            <a:noFill/>
                          </a:ln>
                          <a:solidFill>
                            <a:srgbClr val="FF0000"/>
                          </a:solidFill>
                          <a:effectLst/>
                          <a:uFill>
                            <a:solidFill>
                              <a:srgbClr val="000000"/>
                            </a:solidFill>
                          </a:uFill>
                        </a:rPr>
                        <a:t>         (17.83)</a:t>
                      </a:r>
                      <a:endParaRPr lang="en-GB" sz="1100" b="1" dirty="0">
                        <a:ln>
                          <a:noFill/>
                        </a:ln>
                        <a:solidFill>
                          <a:srgbClr val="FF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b="1" dirty="0">
                          <a:ln>
                            <a:noFill/>
                          </a:ln>
                          <a:solidFill>
                            <a:srgbClr val="FF0000"/>
                          </a:solidFill>
                          <a:effectLst/>
                          <a:uFill>
                            <a:solidFill>
                              <a:srgbClr val="000000"/>
                            </a:solidFill>
                          </a:uFill>
                        </a:rPr>
                        <a:t>           (9.26)</a:t>
                      </a:r>
                      <a:endParaRPr lang="en-GB" sz="1100" b="1" dirty="0">
                        <a:ln>
                          <a:noFill/>
                        </a:ln>
                        <a:solidFill>
                          <a:srgbClr val="FF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b="1" dirty="0">
                          <a:ln>
                            <a:noFill/>
                          </a:ln>
                          <a:solidFill>
                            <a:srgbClr val="FF0000"/>
                          </a:solidFill>
                          <a:effectLst/>
                          <a:uFill>
                            <a:solidFill>
                              <a:srgbClr val="000000"/>
                            </a:solidFill>
                          </a:uFill>
                        </a:rPr>
                        <a:t>         (13.28)</a:t>
                      </a:r>
                      <a:endParaRPr lang="en-GB" sz="1100" b="1" dirty="0">
                        <a:ln>
                          <a:noFill/>
                        </a:ln>
                        <a:solidFill>
                          <a:srgbClr val="FF0000"/>
                        </a:solidFill>
                        <a:effectLst/>
                        <a:uFill>
                          <a:solidFill>
                            <a:srgbClr val="000000"/>
                          </a:solidFill>
                        </a:uFill>
                        <a:latin typeface="Helvetica Neue Light"/>
                        <a:ea typeface="Helvetica Neue Light"/>
                        <a:cs typeface="Helvetica Neue Light"/>
                      </a:endParaRPr>
                    </a:p>
                  </a:txBody>
                  <a:tcPr marL="25400" marR="25400" marT="25400" marB="25400" anchor="b"/>
                </a:tc>
                <a:tc>
                  <a:txBody>
                    <a:bodyPr/>
                    <a:lstStyle/>
                    <a:p>
                      <a:pPr marL="0" marR="0" algn="ctr">
                        <a:lnSpc>
                          <a:spcPct val="115000"/>
                        </a:lnSpc>
                        <a:spcBef>
                          <a:spcPts val="0"/>
                        </a:spcBef>
                        <a:spcAft>
                          <a:spcPts val="0"/>
                        </a:spcAft>
                      </a:pPr>
                      <a:r>
                        <a:rPr lang="en-US" sz="1000" b="1" dirty="0">
                          <a:ln>
                            <a:noFill/>
                          </a:ln>
                          <a:solidFill>
                            <a:srgbClr val="FF0000"/>
                          </a:solidFill>
                          <a:effectLst/>
                          <a:uFill>
                            <a:solidFill>
                              <a:srgbClr val="000000"/>
                            </a:solidFill>
                          </a:uFill>
                        </a:rPr>
                        <a:t>(40.37)</a:t>
                      </a:r>
                      <a:endParaRPr lang="en-GB" sz="1100" b="1" dirty="0">
                        <a:ln>
                          <a:noFill/>
                        </a:ln>
                        <a:solidFill>
                          <a:srgbClr val="FF0000"/>
                        </a:solidFill>
                        <a:effectLst/>
                        <a:uFill>
                          <a:solidFill>
                            <a:srgbClr val="000000"/>
                          </a:solidFill>
                        </a:uFill>
                        <a:latin typeface="Helvetica Neue Light"/>
                        <a:ea typeface="Helvetica Neue Light"/>
                        <a:cs typeface="Helvetica Neue Light"/>
                      </a:endParaRPr>
                    </a:p>
                  </a:txBody>
                  <a:tcPr marL="68580" marR="68580" marT="0" marB="0" anchor="b"/>
                </a:tc>
              </a:tr>
            </a:tbl>
          </a:graphicData>
        </a:graphic>
      </p:graphicFrame>
    </p:spTree>
    <p:extLst>
      <p:ext uri="{BB962C8B-B14F-4D97-AF65-F5344CB8AC3E}">
        <p14:creationId xmlns:p14="http://schemas.microsoft.com/office/powerpoint/2010/main" val="1300224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Levies (</a:t>
            </a:r>
            <a:r>
              <a:rPr lang="en-US" b="1" dirty="0" err="1" smtClean="0"/>
              <a:t>Cont</a:t>
            </a:r>
            <a:r>
              <a:rPr lang="en-US" b="1" dirty="0" smtClean="0"/>
              <a:t>’)</a:t>
            </a:r>
            <a:endParaRPr lang="en-US" b="1" dirty="0"/>
          </a:p>
        </p:txBody>
      </p:sp>
      <p:sp>
        <p:nvSpPr>
          <p:cNvPr id="3" name="Content Placeholder 2"/>
          <p:cNvSpPr>
            <a:spLocks noGrp="1"/>
          </p:cNvSpPr>
          <p:nvPr>
            <p:ph idx="1"/>
          </p:nvPr>
        </p:nvSpPr>
        <p:spPr/>
        <p:txBody>
          <a:bodyPr>
            <a:normAutofit fontScale="92500" lnSpcReduction="10000"/>
          </a:bodyPr>
          <a:lstStyle/>
          <a:p>
            <a:pPr>
              <a:buClr>
                <a:srgbClr val="92D050"/>
              </a:buClr>
              <a:buFont typeface="Wingdings" panose="05000000000000000000" pitchFamily="2" charset="2"/>
              <a:buChar char="v"/>
            </a:pPr>
            <a:r>
              <a:rPr lang="en-US" dirty="0" smtClean="0"/>
              <a:t>The proposed levy will result in </a:t>
            </a:r>
            <a:r>
              <a:rPr lang="en-US" dirty="0" smtClean="0"/>
              <a:t>an under-recovery over </a:t>
            </a:r>
            <a:r>
              <a:rPr lang="en-US" dirty="0" smtClean="0"/>
              <a:t>the 4-year period. </a:t>
            </a:r>
          </a:p>
          <a:p>
            <a:pPr>
              <a:buClr>
                <a:srgbClr val="92D050"/>
              </a:buClr>
              <a:buFont typeface="Wingdings" panose="05000000000000000000" pitchFamily="2" charset="2"/>
              <a:buChar char="v"/>
            </a:pPr>
            <a:r>
              <a:rPr lang="en-US" dirty="0" smtClean="0"/>
              <a:t>Increasing the levy would have a negative impact on licensees especially TN, MTC and </a:t>
            </a:r>
            <a:r>
              <a:rPr lang="en-US" dirty="0" err="1" smtClean="0"/>
              <a:t>MultiChoice</a:t>
            </a:r>
            <a:r>
              <a:rPr lang="en-US" dirty="0" smtClean="0"/>
              <a:t>. </a:t>
            </a:r>
          </a:p>
          <a:p>
            <a:pPr>
              <a:buClr>
                <a:srgbClr val="92D050"/>
              </a:buClr>
              <a:buFont typeface="Wingdings" panose="05000000000000000000" pitchFamily="2" charset="2"/>
              <a:buChar char="v"/>
            </a:pPr>
            <a:r>
              <a:rPr lang="en-US" dirty="0" smtClean="0"/>
              <a:t>CRAN will be setting out at least 2 more spectrum auctions which should result in additional revenue.</a:t>
            </a:r>
          </a:p>
          <a:p>
            <a:pPr>
              <a:buClr>
                <a:srgbClr val="92D050"/>
              </a:buClr>
              <a:buFont typeface="Wingdings" panose="05000000000000000000" pitchFamily="2" charset="2"/>
              <a:buChar char="v"/>
            </a:pPr>
            <a:r>
              <a:rPr lang="en-US" dirty="0" smtClean="0"/>
              <a:t>It is expected that the revenue that MTC and TN owes CRAN will be recovered. </a:t>
            </a:r>
            <a:endParaRPr lang="en-GB" dirty="0"/>
          </a:p>
        </p:txBody>
      </p:sp>
    </p:spTree>
    <p:extLst>
      <p:ext uri="{BB962C8B-B14F-4D97-AF65-F5344CB8AC3E}">
        <p14:creationId xmlns:p14="http://schemas.microsoft.com/office/powerpoint/2010/main" val="9947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Recommendations</a:t>
            </a:r>
            <a:endParaRPr lang="en-US" b="1" dirty="0"/>
          </a:p>
        </p:txBody>
      </p:sp>
      <p:sp>
        <p:nvSpPr>
          <p:cNvPr id="3" name="Content Placeholder 2"/>
          <p:cNvSpPr>
            <a:spLocks noGrp="1"/>
          </p:cNvSpPr>
          <p:nvPr>
            <p:ph idx="1"/>
          </p:nvPr>
        </p:nvSpPr>
        <p:spPr/>
        <p:txBody>
          <a:bodyPr>
            <a:normAutofit fontScale="85000" lnSpcReduction="20000"/>
          </a:bodyPr>
          <a:lstStyle/>
          <a:p>
            <a:pPr>
              <a:buClr>
                <a:srgbClr val="92D050"/>
              </a:buClr>
              <a:buFont typeface="Wingdings" panose="05000000000000000000" pitchFamily="2" charset="2"/>
              <a:buChar char="v"/>
            </a:pPr>
            <a:r>
              <a:rPr lang="en-GB" dirty="0"/>
              <a:t>The following is recommended for the </a:t>
            </a:r>
            <a:r>
              <a:rPr lang="en-GB" dirty="0" smtClean="0"/>
              <a:t>levy regulations</a:t>
            </a:r>
            <a:endParaRPr lang="en-GB" dirty="0"/>
          </a:p>
          <a:p>
            <a:pPr lvl="1">
              <a:buClr>
                <a:srgbClr val="92D050"/>
              </a:buClr>
              <a:buFont typeface="Wingdings" panose="05000000000000000000" pitchFamily="2" charset="2"/>
              <a:buChar char="v"/>
            </a:pPr>
            <a:r>
              <a:rPr lang="en-GB" dirty="0"/>
              <a:t>A new licence fee payable at issuing of a new licence of N$ 50,000 except for community broadcasting service licences and for non-profit ECS and ECNS licenses.</a:t>
            </a:r>
          </a:p>
          <a:p>
            <a:pPr lvl="1">
              <a:buClr>
                <a:srgbClr val="92D050"/>
              </a:buClr>
              <a:buFont typeface="Wingdings" panose="05000000000000000000" pitchFamily="2" charset="2"/>
              <a:buChar char="v"/>
            </a:pPr>
            <a:r>
              <a:rPr lang="en-GB" dirty="0"/>
              <a:t>The regulatory levy should be set at 1.65% of revenues, calculated in terms of the formula as set out in the regulations. </a:t>
            </a:r>
          </a:p>
          <a:p>
            <a:pPr lvl="1">
              <a:buClr>
                <a:srgbClr val="92D050"/>
              </a:buClr>
              <a:buFont typeface="Wingdings" panose="05000000000000000000" pitchFamily="2" charset="2"/>
              <a:buChar char="v"/>
            </a:pPr>
            <a:r>
              <a:rPr lang="en-GB" dirty="0"/>
              <a:t>Introduce a minimum payment of N$ 500 per year for non-profit licensees as a regulatory levy. </a:t>
            </a:r>
          </a:p>
          <a:p>
            <a:pPr lvl="1">
              <a:buClr>
                <a:srgbClr val="92D050"/>
              </a:buClr>
              <a:buFont typeface="Wingdings" panose="05000000000000000000" pitchFamily="2" charset="2"/>
              <a:buChar char="v"/>
            </a:pPr>
            <a:r>
              <a:rPr lang="en-GB" dirty="0"/>
              <a:t>Introduce a minimum annual fee of N$ 500 to be applicable to licensees whose invoices are less than N$ 500.</a:t>
            </a:r>
          </a:p>
          <a:p>
            <a:endParaRPr lang="en-GB" dirty="0"/>
          </a:p>
        </p:txBody>
      </p:sp>
    </p:spTree>
    <p:extLst>
      <p:ext uri="{BB962C8B-B14F-4D97-AF65-F5344CB8AC3E}">
        <p14:creationId xmlns:p14="http://schemas.microsoft.com/office/powerpoint/2010/main" val="23908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Comments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9770979"/>
              </p:ext>
            </p:extLst>
          </p:nvPr>
        </p:nvGraphicFramePr>
        <p:xfrm>
          <a:off x="457200" y="1366383"/>
          <a:ext cx="8229600" cy="5770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Comment</a:t>
                      </a:r>
                      <a:endParaRPr lang="en-GB" dirty="0"/>
                    </a:p>
                  </a:txBody>
                  <a:tcPr/>
                </a:tc>
                <a:tc>
                  <a:txBody>
                    <a:bodyPr/>
                    <a:lstStyle/>
                    <a:p>
                      <a:r>
                        <a:rPr lang="en-US" dirty="0" smtClean="0"/>
                        <a:t>Response</a:t>
                      </a:r>
                      <a:endParaRPr lang="en-GB" dirty="0"/>
                    </a:p>
                  </a:txBody>
                  <a:tcPr/>
                </a:tc>
              </a:tr>
              <a:tr h="370840">
                <a:tc>
                  <a:txBody>
                    <a:bodyPr/>
                    <a:lstStyle/>
                    <a:p>
                      <a:r>
                        <a:rPr lang="en-US" dirty="0" smtClean="0"/>
                        <a:t>Turnover</a:t>
                      </a:r>
                      <a:endParaRPr lang="en-GB" dirty="0"/>
                    </a:p>
                  </a:txBody>
                  <a:tcPr/>
                </a:tc>
                <a:tc>
                  <a:txBody>
                    <a:bodyPr/>
                    <a:lstStyle/>
                    <a:p>
                      <a:r>
                        <a:rPr lang="en-US" dirty="0" smtClean="0"/>
                        <a:t>If the levy be charged on profit or</a:t>
                      </a:r>
                      <a:r>
                        <a:rPr lang="en-US" baseline="0" dirty="0" smtClean="0"/>
                        <a:t> any other manner it means that only 3 operators will have to carry the cost of regulation and it would be a tax since the licensee will not be in a position to subtract it as an expense. </a:t>
                      </a:r>
                      <a:endParaRPr lang="en-GB" dirty="0"/>
                    </a:p>
                  </a:txBody>
                  <a:tcPr/>
                </a:tc>
              </a:tr>
              <a:tr h="370840">
                <a:tc>
                  <a:txBody>
                    <a:bodyPr/>
                    <a:lstStyle/>
                    <a:p>
                      <a:r>
                        <a:rPr lang="en-US" dirty="0" smtClean="0"/>
                        <a:t>Declining operating Expenditure</a:t>
                      </a:r>
                      <a:endParaRPr lang="en-GB" dirty="0"/>
                    </a:p>
                  </a:txBody>
                  <a:tcPr/>
                </a:tc>
                <a:tc>
                  <a:txBody>
                    <a:bodyPr/>
                    <a:lstStyle/>
                    <a:p>
                      <a:r>
                        <a:rPr lang="en-US" dirty="0" smtClean="0"/>
                        <a:t>Due to no levies received since 2018 and</a:t>
                      </a:r>
                      <a:r>
                        <a:rPr lang="en-US" baseline="0" dirty="0" smtClean="0"/>
                        <a:t> limited levies since 2016 the Authority had to cut its expenditure significantly. However, this resulted in not fulfilling its mandate. </a:t>
                      </a:r>
                      <a:endParaRPr lang="en-GB" dirty="0"/>
                    </a:p>
                  </a:txBody>
                  <a:tcPr/>
                </a:tc>
              </a:tr>
              <a:tr h="370840">
                <a:tc>
                  <a:txBody>
                    <a:bodyPr/>
                    <a:lstStyle/>
                    <a:p>
                      <a:r>
                        <a:rPr lang="en-US" dirty="0" smtClean="0"/>
                        <a:t>Cross-</a:t>
                      </a:r>
                      <a:r>
                        <a:rPr lang="en-US" dirty="0" err="1" smtClean="0"/>
                        <a:t>subidisation</a:t>
                      </a:r>
                      <a:endParaRPr lang="en-GB" dirty="0"/>
                    </a:p>
                  </a:txBody>
                  <a:tcPr/>
                </a:tc>
                <a:tc>
                  <a:txBody>
                    <a:bodyPr/>
                    <a:lstStyle/>
                    <a:p>
                      <a:r>
                        <a:rPr lang="en-US" dirty="0" smtClean="0"/>
                        <a:t>Supreme</a:t>
                      </a:r>
                      <a:r>
                        <a:rPr lang="en-US" baseline="0" dirty="0" smtClean="0"/>
                        <a:t> Court ruled that cross-</a:t>
                      </a:r>
                      <a:r>
                        <a:rPr lang="en-US" baseline="0" dirty="0" err="1" smtClean="0"/>
                        <a:t>subsidation</a:t>
                      </a:r>
                      <a:r>
                        <a:rPr lang="en-US" baseline="0" dirty="0" smtClean="0"/>
                        <a:t> is allowed.</a:t>
                      </a:r>
                      <a:endParaRPr lang="en-GB" dirty="0"/>
                    </a:p>
                  </a:txBody>
                  <a:tcPr/>
                </a:tc>
              </a:tr>
              <a:tr h="370840">
                <a:tc>
                  <a:txBody>
                    <a:bodyPr/>
                    <a:lstStyle/>
                    <a:p>
                      <a:r>
                        <a:rPr lang="en-US" dirty="0" smtClean="0"/>
                        <a:t>Capital</a:t>
                      </a:r>
                      <a:endParaRPr lang="en-GB" dirty="0"/>
                    </a:p>
                  </a:txBody>
                  <a:tcPr/>
                </a:tc>
                <a:tc>
                  <a:txBody>
                    <a:bodyPr/>
                    <a:lstStyle/>
                    <a:p>
                      <a:r>
                        <a:rPr lang="en-US" dirty="0" smtClean="0"/>
                        <a:t>Amended S23 clearly states that capital; expenditure is</a:t>
                      </a:r>
                      <a:r>
                        <a:rPr lang="en-US" baseline="0" dirty="0" smtClean="0"/>
                        <a:t> part of regulatory cost. CRAN does not receive any financial support from treasury.</a:t>
                      </a:r>
                      <a:endParaRPr lang="en-GB" dirty="0"/>
                    </a:p>
                  </a:txBody>
                  <a:tcPr/>
                </a:tc>
              </a:tr>
              <a:tr h="370840">
                <a:tc gridSpan="2">
                  <a:txBody>
                    <a:bodyPr/>
                    <a:lstStyle/>
                    <a:p>
                      <a:endParaRPr lang="en-GB"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4155991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Comments</a:t>
            </a:r>
            <a:endParaRPr lang="en-US" b="1" dirty="0"/>
          </a:p>
        </p:txBody>
      </p:sp>
      <p:sp>
        <p:nvSpPr>
          <p:cNvPr id="3" name="Content Placeholder 2"/>
          <p:cNvSpPr>
            <a:spLocks noGrp="1"/>
          </p:cNvSpPr>
          <p:nvPr>
            <p:ph idx="1"/>
          </p:nvPr>
        </p:nvSpPr>
        <p:spPr/>
        <p:txBody>
          <a:bodyPr/>
          <a:lstStyle/>
          <a:p>
            <a:r>
              <a:rPr lang="en-US" dirty="0" smtClean="0"/>
              <a:t>All licensees would be expected to pay also postal and any other categories that might be added. </a:t>
            </a:r>
          </a:p>
          <a:p>
            <a:r>
              <a:rPr lang="en-US" dirty="0" smtClean="0"/>
              <a:t>All other fees received by the Authority was subtracted before the levy % was calculated. </a:t>
            </a:r>
          </a:p>
          <a:p>
            <a:r>
              <a:rPr lang="en-US" dirty="0" smtClean="0"/>
              <a:t>UAS fees are separate and does not form part of CRAN’s budget or this discussion document. </a:t>
            </a:r>
          </a:p>
          <a:p>
            <a:endParaRPr lang="en-GB" dirty="0"/>
          </a:p>
        </p:txBody>
      </p:sp>
    </p:spTree>
    <p:extLst>
      <p:ext uri="{BB962C8B-B14F-4D97-AF65-F5344CB8AC3E}">
        <p14:creationId xmlns:p14="http://schemas.microsoft.com/office/powerpoint/2010/main" val="886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1"/>
          <p:cNvSpPr>
            <a:spLocks noGrp="1"/>
          </p:cNvSpPr>
          <p:nvPr>
            <p:ph type="ctrTitle"/>
          </p:nvPr>
        </p:nvSpPr>
        <p:spPr>
          <a:xfrm>
            <a:off x="590650" y="812800"/>
            <a:ext cx="8019950" cy="2830286"/>
          </a:xfrm>
        </p:spPr>
        <p:txBody>
          <a:bodyPr>
            <a:normAutofit/>
          </a:bodyPr>
          <a:lstStyle/>
          <a:p>
            <a:r>
              <a:rPr lang="en-ZA" sz="3600" b="1" dirty="0" smtClean="0">
                <a:latin typeface="Century Gothic" panose="020B0502020202020204" pitchFamily="34" charset="0"/>
                <a:ea typeface="ＭＳ Ｐゴシック" charset="0"/>
                <a:cs typeface="Century Gothic"/>
              </a:rPr>
              <a:t/>
            </a:r>
            <a:br>
              <a:rPr lang="en-ZA" sz="3600" b="1" dirty="0" smtClean="0">
                <a:latin typeface="Century Gothic" panose="020B0502020202020204" pitchFamily="34" charset="0"/>
                <a:ea typeface="ＭＳ Ｐゴシック" charset="0"/>
                <a:cs typeface="Century Gothic"/>
              </a:rPr>
            </a:br>
            <a:r>
              <a:rPr lang="en-ZA" sz="3600" b="1" dirty="0">
                <a:latin typeface="Century Gothic" panose="020B0502020202020204" pitchFamily="34" charset="0"/>
                <a:ea typeface="ＭＳ Ｐゴシック" charset="0"/>
                <a:cs typeface="Century Gothic"/>
              </a:rPr>
              <a:t/>
            </a:r>
            <a:br>
              <a:rPr lang="en-ZA" sz="3600" b="1" dirty="0">
                <a:latin typeface="Century Gothic" panose="020B0502020202020204" pitchFamily="34" charset="0"/>
                <a:ea typeface="ＭＳ Ｐゴシック" charset="0"/>
                <a:cs typeface="Century Gothic"/>
              </a:rPr>
            </a:br>
            <a:r>
              <a:rPr lang="en-GB" sz="3600" b="1" dirty="0"/>
              <a:t>Regulations Prescribing</a:t>
            </a:r>
            <a:br>
              <a:rPr lang="en-GB" sz="3600" b="1" dirty="0"/>
            </a:br>
            <a:r>
              <a:rPr lang="en-US" sz="3600" b="1" dirty="0" err="1"/>
              <a:t>Licence</a:t>
            </a:r>
            <a:r>
              <a:rPr lang="en-US" sz="3600" b="1" dirty="0"/>
              <a:t> Fees and Regulatory Levies</a:t>
            </a:r>
            <a:endParaRPr lang="en-US" sz="4000" b="1" dirty="0">
              <a:latin typeface="Century Gothic" panose="020B0502020202020204" pitchFamily="34" charset="0"/>
              <a:ea typeface="ＭＳ Ｐゴシック" charset="0"/>
              <a:cs typeface="Century Gothic"/>
            </a:endParaRPr>
          </a:p>
        </p:txBody>
      </p:sp>
      <p:sp>
        <p:nvSpPr>
          <p:cNvPr id="14339" name="Subtitle 2"/>
          <p:cNvSpPr>
            <a:spLocks noGrp="1"/>
          </p:cNvSpPr>
          <p:nvPr>
            <p:ph type="subTitle" idx="1"/>
          </p:nvPr>
        </p:nvSpPr>
        <p:spPr>
          <a:xfrm>
            <a:off x="3995056" y="4169229"/>
            <a:ext cx="4707783" cy="1545770"/>
          </a:xfrm>
        </p:spPr>
        <p:txBody>
          <a:bodyPr>
            <a:normAutofit/>
          </a:bodyPr>
          <a:lstStyle/>
          <a:p>
            <a:pPr algn="r" eaLnBrk="1" hangingPunct="1">
              <a:lnSpc>
                <a:spcPct val="80000"/>
              </a:lnSpc>
              <a:tabLst>
                <a:tab pos="3776663" algn="l"/>
              </a:tabLst>
            </a:pPr>
            <a:r>
              <a:rPr lang="en-US" sz="6737" b="1" dirty="0" smtClean="0">
                <a:solidFill>
                  <a:schemeClr val="tx1"/>
                </a:solidFill>
                <a:latin typeface="Century Gothic"/>
                <a:ea typeface="ＭＳ Ｐゴシック" charset="0"/>
                <a:cs typeface="Century Gothic"/>
              </a:rPr>
              <a:t>    </a:t>
            </a:r>
            <a:r>
              <a:rPr lang="en-US" sz="3500" b="1" dirty="0" smtClean="0">
                <a:solidFill>
                  <a:schemeClr val="tx1"/>
                </a:solidFill>
                <a:latin typeface="Century Gothic"/>
                <a:ea typeface="ＭＳ Ｐゴシック" charset="0"/>
                <a:cs typeface="Century Gothic"/>
              </a:rPr>
              <a:t>Helene Vosloo</a:t>
            </a:r>
            <a:endParaRPr lang="en-US" sz="4900" b="1" dirty="0" smtClean="0">
              <a:solidFill>
                <a:schemeClr val="tx1"/>
              </a:solidFill>
              <a:latin typeface="Century Gothic"/>
              <a:ea typeface="ＭＳ Ｐゴシック" charset="0"/>
              <a:cs typeface="Century Gothic"/>
            </a:endParaRPr>
          </a:p>
          <a:p>
            <a:pPr algn="r" eaLnBrk="1" hangingPunct="1">
              <a:lnSpc>
                <a:spcPct val="80000"/>
              </a:lnSpc>
              <a:tabLst>
                <a:tab pos="3776663" algn="l"/>
              </a:tabLst>
            </a:pPr>
            <a:r>
              <a:rPr lang="en-US" sz="2000" b="1" dirty="0" smtClean="0">
                <a:solidFill>
                  <a:schemeClr val="tx1"/>
                </a:solidFill>
                <a:latin typeface="Century Gothic"/>
                <a:ea typeface="ＭＳ Ｐゴシック" charset="0"/>
                <a:cs typeface="Century Gothic"/>
              </a:rPr>
              <a:t>12 November 2020</a:t>
            </a:r>
            <a:endParaRPr lang="en-US" sz="2000" dirty="0">
              <a:solidFill>
                <a:srgbClr val="898989"/>
              </a:solidFill>
              <a:latin typeface="Century Gothic"/>
              <a:ea typeface="ＭＳ Ｐゴシック" charset="0"/>
              <a:cs typeface="Century Gothic"/>
            </a:endParaRPr>
          </a:p>
        </p:txBody>
      </p:sp>
    </p:spTree>
    <p:extLst>
      <p:ext uri="{BB962C8B-B14F-4D97-AF65-F5344CB8AC3E}">
        <p14:creationId xmlns:p14="http://schemas.microsoft.com/office/powerpoint/2010/main" val="1988869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457200" y="1794444"/>
            <a:ext cx="8229600" cy="3677441"/>
          </a:xfrm>
        </p:spPr>
        <p:txBody>
          <a:bodyPr/>
          <a:lstStyle/>
          <a:p>
            <a:pPr marL="0" indent="0" algn="ctr">
              <a:buFont typeface="Arial" charset="0"/>
              <a:buNone/>
            </a:pPr>
            <a:endParaRPr lang="en-US" dirty="0">
              <a:latin typeface="Cambria" charset="0"/>
              <a:ea typeface="ＭＳ Ｐゴシック" charset="0"/>
              <a:cs typeface="Cambria" charset="0"/>
            </a:endParaRPr>
          </a:p>
          <a:p>
            <a:pPr marL="0" indent="0" algn="ctr">
              <a:buFont typeface="Arial" charset="0"/>
              <a:buNone/>
            </a:pPr>
            <a:endParaRPr lang="en-US" b="1" dirty="0">
              <a:latin typeface="Cambria" charset="0"/>
              <a:ea typeface="ＭＳ Ｐゴシック" charset="0"/>
              <a:cs typeface="Cambria" charset="0"/>
            </a:endParaRPr>
          </a:p>
          <a:p>
            <a:pPr marL="0" indent="0" algn="ctr">
              <a:buFont typeface="Arial" charset="0"/>
              <a:buNone/>
            </a:pPr>
            <a:r>
              <a:rPr lang="en-US" sz="4000" b="1" dirty="0">
                <a:latin typeface="Century Gothic"/>
                <a:ea typeface="ＭＳ Ｐゴシック" charset="0"/>
                <a:cs typeface="Century Gothic"/>
              </a:rPr>
              <a:t>Thank </a:t>
            </a:r>
            <a:r>
              <a:rPr lang="en-US" sz="4000" b="1" dirty="0" smtClean="0">
                <a:latin typeface="Century Gothic"/>
                <a:ea typeface="ＭＳ Ｐゴシック" charset="0"/>
                <a:cs typeface="Century Gothic"/>
              </a:rPr>
              <a:t>you</a:t>
            </a:r>
          </a:p>
          <a:p>
            <a:pPr marL="0" indent="0" algn="ctr">
              <a:buFont typeface="Arial" charset="0"/>
              <a:buNone/>
            </a:pPr>
            <a:endParaRPr lang="en-US" sz="4000" b="1" dirty="0">
              <a:latin typeface="Century Gothic"/>
              <a:ea typeface="ＭＳ Ｐゴシック" charset="0"/>
              <a:cs typeface="Century Gothic"/>
            </a:endParaRPr>
          </a:p>
          <a:p>
            <a:pPr marL="0" indent="0" algn="ctr">
              <a:buFont typeface="Arial" charset="0"/>
              <a:buNone/>
            </a:pPr>
            <a:endParaRPr lang="en-US" sz="4000" b="1" dirty="0">
              <a:latin typeface="Century Gothic"/>
              <a:ea typeface="ＭＳ Ｐゴシック" charset="0"/>
              <a:cs typeface="Century Gothic"/>
            </a:endParaRPr>
          </a:p>
        </p:txBody>
      </p:sp>
      <p:sp>
        <p:nvSpPr>
          <p:cNvPr id="4" name="TextBox 3"/>
          <p:cNvSpPr txBox="1"/>
          <p:nvPr/>
        </p:nvSpPr>
        <p:spPr>
          <a:xfrm>
            <a:off x="7038975" y="6356350"/>
            <a:ext cx="2105025" cy="460232"/>
          </a:xfrm>
          <a:prstGeom prst="rect">
            <a:avLst/>
          </a:prstGeom>
          <a:solidFill>
            <a:srgbClr val="FFC64C"/>
          </a:solidFill>
        </p:spPr>
        <p:txBody>
          <a:bodyPr wrap="square" rtlCol="0">
            <a:spAutoFit/>
          </a:bodyPr>
          <a:lstStyle/>
          <a:p>
            <a:endParaRPr lang="en-US" dirty="0"/>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7140" y="6317897"/>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latin typeface="+mn-lt"/>
              </a:rPr>
              <a:t>Introduction</a:t>
            </a:r>
            <a:endParaRPr lang="en-ZA" sz="4000" b="1" dirty="0">
              <a:latin typeface="+mn-lt"/>
            </a:endParaRPr>
          </a:p>
        </p:txBody>
      </p:sp>
      <p:sp>
        <p:nvSpPr>
          <p:cNvPr id="3" name="Content Placeholder 2"/>
          <p:cNvSpPr>
            <a:spLocks noGrp="1"/>
          </p:cNvSpPr>
          <p:nvPr>
            <p:ph idx="1"/>
          </p:nvPr>
        </p:nvSpPr>
        <p:spPr/>
        <p:txBody>
          <a:bodyPr>
            <a:normAutofit fontScale="92500" lnSpcReduction="20000"/>
          </a:bodyPr>
          <a:lstStyle/>
          <a:p>
            <a:pPr>
              <a:buClr>
                <a:srgbClr val="92D050"/>
              </a:buClr>
              <a:buFont typeface="Wingdings" panose="05000000000000000000" pitchFamily="2" charset="2"/>
              <a:buChar char="v"/>
            </a:pPr>
            <a:r>
              <a:rPr lang="en-GB" dirty="0"/>
              <a:t>Licence fees and resource charges are being used by regulators for various purposes, including:</a:t>
            </a:r>
          </a:p>
          <a:p>
            <a:pPr lvl="1">
              <a:buClr>
                <a:srgbClr val="92D050"/>
              </a:buClr>
              <a:buFont typeface="Wingdings" panose="05000000000000000000" pitchFamily="2" charset="2"/>
              <a:buChar char="v"/>
            </a:pPr>
            <a:r>
              <a:rPr lang="en-GB" dirty="0"/>
              <a:t>Allocating scarce resources, to ensure that those that value it most will obtain access;</a:t>
            </a:r>
          </a:p>
          <a:p>
            <a:pPr lvl="1">
              <a:buClr>
                <a:srgbClr val="92D050"/>
              </a:buClr>
              <a:buFont typeface="Wingdings" panose="05000000000000000000" pitchFamily="2" charset="2"/>
              <a:buChar char="v"/>
            </a:pPr>
            <a:r>
              <a:rPr lang="en-GB" dirty="0"/>
              <a:t>To cover the costs of regulation;</a:t>
            </a:r>
          </a:p>
          <a:p>
            <a:pPr lvl="1">
              <a:buClr>
                <a:srgbClr val="92D050"/>
              </a:buClr>
              <a:buFont typeface="Wingdings" panose="05000000000000000000" pitchFamily="2" charset="2"/>
              <a:buChar char="v"/>
            </a:pPr>
            <a:r>
              <a:rPr lang="en-GB" dirty="0"/>
              <a:t>High enough to avoid frivolous non-serious applications</a:t>
            </a:r>
          </a:p>
          <a:p>
            <a:pPr lvl="1">
              <a:buClr>
                <a:srgbClr val="92D050"/>
              </a:buClr>
              <a:buFont typeface="Wingdings" panose="05000000000000000000" pitchFamily="2" charset="2"/>
              <a:buChar char="v"/>
            </a:pPr>
            <a:r>
              <a:rPr lang="en-GB" dirty="0"/>
              <a:t>To cover the administrative cost involved in the consideration of an application and the taking of a decision thereon; and</a:t>
            </a:r>
          </a:p>
          <a:p>
            <a:pPr lvl="1">
              <a:buClr>
                <a:srgbClr val="92D050"/>
              </a:buClr>
              <a:buFont typeface="Wingdings" panose="05000000000000000000" pitchFamily="2" charset="2"/>
              <a:buChar char="v"/>
            </a:pPr>
            <a:r>
              <a:rPr lang="en-GB" dirty="0"/>
              <a:t>To support administrative efficiency.</a:t>
            </a:r>
          </a:p>
          <a:p>
            <a:endParaRPr lang="en-GB" dirty="0"/>
          </a:p>
        </p:txBody>
      </p:sp>
    </p:spTree>
    <p:extLst>
      <p:ext uri="{BB962C8B-B14F-4D97-AF65-F5344CB8AC3E}">
        <p14:creationId xmlns:p14="http://schemas.microsoft.com/office/powerpoint/2010/main" val="2383064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latin typeface="+mn-lt"/>
              </a:rPr>
              <a:t>Introduction</a:t>
            </a:r>
            <a:endParaRPr lang="en-ZA" sz="4000" b="1" dirty="0">
              <a:latin typeface="+mn-lt"/>
            </a:endParaRPr>
          </a:p>
        </p:txBody>
      </p:sp>
      <p:sp>
        <p:nvSpPr>
          <p:cNvPr id="3" name="Content Placeholder 2"/>
          <p:cNvSpPr>
            <a:spLocks noGrp="1"/>
          </p:cNvSpPr>
          <p:nvPr>
            <p:ph idx="1"/>
          </p:nvPr>
        </p:nvSpPr>
        <p:spPr/>
        <p:txBody>
          <a:bodyPr>
            <a:normAutofit/>
          </a:bodyPr>
          <a:lstStyle/>
          <a:p>
            <a:r>
              <a:rPr lang="en-US" dirty="0" smtClean="0"/>
              <a:t>The amended Section 23(3) of the Act: </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676969296"/>
              </p:ext>
            </p:extLst>
          </p:nvPr>
        </p:nvGraphicFramePr>
        <p:xfrm>
          <a:off x="632296" y="2363821"/>
          <a:ext cx="7986409" cy="3762341"/>
        </p:xfrm>
        <a:graphic>
          <a:graphicData uri="http://schemas.openxmlformats.org/drawingml/2006/table">
            <a:tbl>
              <a:tblPr firstRow="1" firstCol="1" bandRow="1">
                <a:tableStyleId>{5C22544A-7EE6-4342-B048-85BDC9FD1C3A}</a:tableStyleId>
              </a:tblPr>
              <a:tblGrid>
                <a:gridCol w="414695"/>
                <a:gridCol w="5645639"/>
                <a:gridCol w="1926075"/>
              </a:tblGrid>
              <a:tr h="3762341">
                <a:tc>
                  <a:txBody>
                    <a:bodyPr/>
                    <a:lstStyle/>
                    <a:p>
                      <a:pPr marL="0" marR="0">
                        <a:lnSpc>
                          <a:spcPct val="115000"/>
                        </a:lnSpc>
                        <a:spcBef>
                          <a:spcPts val="0"/>
                        </a:spcBef>
                        <a:spcAft>
                          <a:spcPts val="0"/>
                        </a:spcAft>
                      </a:pPr>
                      <a:r>
                        <a:rPr lang="en-GB" sz="1600" dirty="0">
                          <a:effectLst/>
                        </a:rPr>
                        <a:t>(3)</a:t>
                      </a:r>
                      <a:endParaRPr lang="en-GB" sz="1600" dirty="0">
                        <a:effectLst/>
                        <a:latin typeface="Times New Roman" panose="02020603050405020304" pitchFamily="18" charset="0"/>
                        <a:ea typeface="Arial Unicode MS" panose="020B0604020202020204" pitchFamily="34" charset="-128"/>
                      </a:endParaRPr>
                    </a:p>
                  </a:txBody>
                  <a:tcPr marL="25400" marR="25400" marT="25400" marB="25400"/>
                </a:tc>
                <a:tc>
                  <a:txBody>
                    <a:bodyPr/>
                    <a:lstStyle/>
                    <a:p>
                      <a:pPr marL="0" marR="0">
                        <a:lnSpc>
                          <a:spcPct val="115000"/>
                        </a:lnSpc>
                        <a:spcBef>
                          <a:spcPts val="0"/>
                        </a:spcBef>
                        <a:spcAft>
                          <a:spcPts val="0"/>
                        </a:spcAft>
                      </a:pPr>
                      <a:r>
                        <a:rPr lang="en-GB" sz="1600" dirty="0">
                          <a:effectLst/>
                        </a:rPr>
                        <a:t>The objectives of the regulatory levy are – </a:t>
                      </a:r>
                    </a:p>
                    <a:p>
                      <a:pPr marL="226060" marR="0" indent="-171450">
                        <a:lnSpc>
                          <a:spcPct val="115000"/>
                        </a:lnSpc>
                        <a:spcBef>
                          <a:spcPts val="0"/>
                        </a:spcBef>
                        <a:spcAft>
                          <a:spcPts val="0"/>
                        </a:spcAft>
                      </a:pPr>
                      <a:r>
                        <a:rPr lang="en-GB" sz="1600" dirty="0">
                          <a:effectLst/>
                        </a:rPr>
                        <a:t>(a) to ensure income for the Authority which is sufficient to defray the regulatory costs thereby enabling the Authority to provide quality regulation by means of securing adequate resources; </a:t>
                      </a:r>
                    </a:p>
                    <a:p>
                      <a:pPr marL="226060" marR="0" indent="-171450">
                        <a:lnSpc>
                          <a:spcPct val="115000"/>
                        </a:lnSpc>
                        <a:spcBef>
                          <a:spcPts val="0"/>
                        </a:spcBef>
                        <a:spcAft>
                          <a:spcPts val="0"/>
                        </a:spcAft>
                      </a:pPr>
                      <a:r>
                        <a:rPr lang="en-GB" sz="1600" dirty="0">
                          <a:effectLst/>
                        </a:rPr>
                        <a:t>(b) insofar as it is practicable, a fair allocation of cost among the providers of communication services; </a:t>
                      </a:r>
                    </a:p>
                    <a:p>
                      <a:pPr marL="226060" marR="0" indent="-171450">
                        <a:lnSpc>
                          <a:spcPct val="115000"/>
                        </a:lnSpc>
                        <a:spcBef>
                          <a:spcPts val="0"/>
                        </a:spcBef>
                        <a:spcAft>
                          <a:spcPts val="0"/>
                        </a:spcAft>
                      </a:pPr>
                      <a:r>
                        <a:rPr lang="en-GB" sz="1600" dirty="0">
                          <a:effectLst/>
                        </a:rPr>
                        <a:t>(c) to promote the objects of this Act set out in section 2 and the objects of the Authority set out in section 5.</a:t>
                      </a:r>
                      <a:endParaRPr lang="en-GB" sz="1600" dirty="0">
                        <a:effectLst/>
                        <a:latin typeface="Times New Roman" panose="02020603050405020304" pitchFamily="18" charset="0"/>
                        <a:ea typeface="Arial Unicode MS" panose="020B0604020202020204" pitchFamily="34" charset="-128"/>
                      </a:endParaRPr>
                    </a:p>
                  </a:txBody>
                  <a:tcPr marL="25400" marR="25400" marT="25400" marB="25400"/>
                </a:tc>
                <a:tc>
                  <a:txBody>
                    <a:bodyPr/>
                    <a:lstStyle/>
                    <a:p>
                      <a:pPr marL="0" marR="0">
                        <a:lnSpc>
                          <a:spcPct val="115000"/>
                        </a:lnSpc>
                        <a:spcBef>
                          <a:spcPts val="0"/>
                        </a:spcBef>
                        <a:spcAft>
                          <a:spcPts val="0"/>
                        </a:spcAft>
                      </a:pPr>
                      <a:r>
                        <a:rPr lang="en-GB" sz="1600" dirty="0">
                          <a:effectLst/>
                        </a:rPr>
                        <a:t>Recover cost of regulation with cost linked to cost of regulatory processes</a:t>
                      </a:r>
                    </a:p>
                    <a:p>
                      <a:pPr marL="0" marR="0">
                        <a:lnSpc>
                          <a:spcPct val="115000"/>
                        </a:lnSpc>
                        <a:spcBef>
                          <a:spcPts val="0"/>
                        </a:spcBef>
                        <a:spcAft>
                          <a:spcPts val="0"/>
                        </a:spcAft>
                      </a:pPr>
                      <a:r>
                        <a:rPr lang="en-GB" sz="1600" dirty="0">
                          <a:effectLst/>
                        </a:rPr>
                        <a:t> </a:t>
                      </a:r>
                    </a:p>
                    <a:p>
                      <a:pPr marL="0" marR="0">
                        <a:lnSpc>
                          <a:spcPct val="115000"/>
                        </a:lnSpc>
                        <a:spcBef>
                          <a:spcPts val="0"/>
                        </a:spcBef>
                        <a:spcAft>
                          <a:spcPts val="0"/>
                        </a:spcAft>
                      </a:pPr>
                      <a:r>
                        <a:rPr lang="en-GB" sz="1600" dirty="0">
                          <a:effectLst/>
                        </a:rPr>
                        <a:t>Aims at fair cost allocation</a:t>
                      </a:r>
                    </a:p>
                    <a:p>
                      <a:pPr marL="0" marR="0">
                        <a:lnSpc>
                          <a:spcPct val="115000"/>
                        </a:lnSpc>
                        <a:spcBef>
                          <a:spcPts val="0"/>
                        </a:spcBef>
                        <a:spcAft>
                          <a:spcPts val="0"/>
                        </a:spcAft>
                      </a:pPr>
                      <a:r>
                        <a:rPr lang="en-GB" sz="1600" dirty="0">
                          <a:effectLst/>
                        </a:rPr>
                        <a:t> </a:t>
                      </a:r>
                    </a:p>
                    <a:p>
                      <a:pPr marL="0" marR="0">
                        <a:lnSpc>
                          <a:spcPct val="115000"/>
                        </a:lnSpc>
                        <a:spcBef>
                          <a:spcPts val="0"/>
                        </a:spcBef>
                        <a:spcAft>
                          <a:spcPts val="0"/>
                        </a:spcAft>
                      </a:pPr>
                      <a:r>
                        <a:rPr lang="en-GB" sz="1600" dirty="0">
                          <a:effectLst/>
                        </a:rPr>
                        <a:t>Promote objectives of the Act</a:t>
                      </a:r>
                      <a:endParaRPr lang="en-GB" sz="1600" dirty="0">
                        <a:effectLst/>
                        <a:latin typeface="Times New Roman" panose="02020603050405020304" pitchFamily="18" charset="0"/>
                        <a:ea typeface="Arial Unicode MS" panose="020B0604020202020204" pitchFamily="34" charset="-128"/>
                      </a:endParaRPr>
                    </a:p>
                  </a:txBody>
                  <a:tcPr marL="25400" marR="25400" marT="25400" marB="25400"/>
                </a:tc>
              </a:tr>
            </a:tbl>
          </a:graphicData>
        </a:graphic>
      </p:graphicFrame>
    </p:spTree>
    <p:extLst>
      <p:ext uri="{BB962C8B-B14F-4D97-AF65-F5344CB8AC3E}">
        <p14:creationId xmlns:p14="http://schemas.microsoft.com/office/powerpoint/2010/main" val="683512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latin typeface="+mn-lt"/>
              </a:rPr>
              <a:t>Introduction</a:t>
            </a:r>
            <a:endParaRPr lang="en-ZA" sz="4000" b="1" dirty="0">
              <a:latin typeface="+mn-lt"/>
            </a:endParaRPr>
          </a:p>
        </p:txBody>
      </p:sp>
      <p:sp>
        <p:nvSpPr>
          <p:cNvPr id="3" name="Content Placeholder 2"/>
          <p:cNvSpPr>
            <a:spLocks noGrp="1"/>
          </p:cNvSpPr>
          <p:nvPr>
            <p:ph idx="1"/>
          </p:nvPr>
        </p:nvSpPr>
        <p:spPr>
          <a:xfrm>
            <a:off x="564204" y="1376156"/>
            <a:ext cx="8229600" cy="4331718"/>
          </a:xfrm>
        </p:spPr>
        <p:txBody>
          <a:bodyPr>
            <a:normAutofit/>
          </a:bodyPr>
          <a:lstStyle/>
          <a:p>
            <a:r>
              <a:rPr lang="en-US" dirty="0" smtClean="0"/>
              <a:t>The amended Section 23(3) of the Act: </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755731267"/>
              </p:ext>
            </p:extLst>
          </p:nvPr>
        </p:nvGraphicFramePr>
        <p:xfrm>
          <a:off x="510702" y="1887166"/>
          <a:ext cx="8122596" cy="4480450"/>
        </p:xfrm>
        <a:graphic>
          <a:graphicData uri="http://schemas.openxmlformats.org/drawingml/2006/table">
            <a:tbl>
              <a:tblPr firstRow="1" firstCol="1" bandRow="1">
                <a:tableStyleId>{5C22544A-7EE6-4342-B048-85BDC9FD1C3A}</a:tableStyleId>
              </a:tblPr>
              <a:tblGrid>
                <a:gridCol w="6886955"/>
                <a:gridCol w="1235641"/>
              </a:tblGrid>
              <a:tr h="3723431">
                <a:tc>
                  <a:txBody>
                    <a:bodyPr/>
                    <a:lstStyle/>
                    <a:p>
                      <a:pPr marL="0" marR="0">
                        <a:lnSpc>
                          <a:spcPct val="115000"/>
                        </a:lnSpc>
                        <a:spcBef>
                          <a:spcPts val="0"/>
                        </a:spcBef>
                        <a:spcAft>
                          <a:spcPts val="0"/>
                        </a:spcAft>
                      </a:pPr>
                      <a:r>
                        <a:rPr lang="en-GB" sz="1100">
                          <a:effectLst/>
                        </a:rPr>
                        <a:t>When determining the form, percentage or amount of the regulatory levy, the Authority – </a:t>
                      </a:r>
                    </a:p>
                    <a:p>
                      <a:pPr marL="283210" marR="0" indent="-228600">
                        <a:lnSpc>
                          <a:spcPct val="115000"/>
                        </a:lnSpc>
                        <a:spcBef>
                          <a:spcPts val="0"/>
                        </a:spcBef>
                        <a:spcAft>
                          <a:spcPts val="0"/>
                        </a:spcAft>
                      </a:pPr>
                      <a:r>
                        <a:rPr lang="en-GB" sz="1100">
                          <a:effectLst/>
                        </a:rPr>
                        <a:t>(a) must duly consider, in view of its regulatory costs – </a:t>
                      </a:r>
                    </a:p>
                    <a:p>
                      <a:pPr marL="397510" marR="0" indent="-171450">
                        <a:lnSpc>
                          <a:spcPct val="115000"/>
                        </a:lnSpc>
                        <a:spcBef>
                          <a:spcPts val="0"/>
                        </a:spcBef>
                        <a:spcAft>
                          <a:spcPts val="0"/>
                        </a:spcAft>
                      </a:pPr>
                      <a:r>
                        <a:rPr lang="en-GB" sz="1100">
                          <a:effectLst/>
                        </a:rPr>
                        <a:t>(i) the income it requires and the proportion of such income which should be funded from the regulatory levy in accordance with the objectives and principles set out in subsections (3) and (4) respectively, as projected over the period during which the regulatory levy will apply , and taking into consideration its relevant integrated strategic business plan and annual business and financial plans, including the operating budgets and capital budgets as set out in its annual business and financial plans, as contemplated in sections 13 and 14 of the Public Enterprises Governance Act, 2019 (Act No. 1 of 2019); </a:t>
                      </a:r>
                    </a:p>
                    <a:p>
                      <a:pPr marL="397510" marR="0" indent="-171450">
                        <a:lnSpc>
                          <a:spcPct val="115000"/>
                        </a:lnSpc>
                        <a:spcBef>
                          <a:spcPts val="0"/>
                        </a:spcBef>
                        <a:spcAft>
                          <a:spcPts val="0"/>
                        </a:spcAft>
                      </a:pPr>
                      <a:r>
                        <a:rPr lang="en-GB" sz="1100">
                          <a:effectLst/>
                        </a:rPr>
                        <a:t>(ii) income derived from any other sources; </a:t>
                      </a:r>
                    </a:p>
                    <a:p>
                      <a:pPr marL="397510" marR="0" indent="-171450">
                        <a:lnSpc>
                          <a:spcPct val="115000"/>
                        </a:lnSpc>
                        <a:spcBef>
                          <a:spcPts val="0"/>
                        </a:spcBef>
                        <a:spcAft>
                          <a:spcPts val="0"/>
                        </a:spcAft>
                      </a:pPr>
                      <a:r>
                        <a:rPr lang="en-GB" sz="1100">
                          <a:effectLst/>
                        </a:rPr>
                        <a:t>(iii) the necessity to ensure business continuity by, amongst others, providing for reasonable reserves as set out in its plans contemplated in sub-paragraph (i); </a:t>
                      </a:r>
                    </a:p>
                    <a:p>
                      <a:pPr marL="397510" marR="0" indent="-171450">
                        <a:lnSpc>
                          <a:spcPct val="115000"/>
                        </a:lnSpc>
                        <a:spcBef>
                          <a:spcPts val="0"/>
                        </a:spcBef>
                        <a:spcAft>
                          <a:spcPts val="0"/>
                        </a:spcAft>
                      </a:pPr>
                      <a:r>
                        <a:rPr lang="en-GB" sz="1100">
                          <a:effectLst/>
                        </a:rPr>
                        <a:t>(iv) the necessity to avoid, as far as is reasonably possible or predictable, the receiving of income from the regulatory levy in substantial excess of what is required to cover the regulatory costs; </a:t>
                      </a:r>
                    </a:p>
                    <a:p>
                      <a:pPr marL="397510" marR="0" indent="-171450">
                        <a:lnSpc>
                          <a:spcPct val="115000"/>
                        </a:lnSpc>
                        <a:spcBef>
                          <a:spcPts val="0"/>
                        </a:spcBef>
                        <a:spcAft>
                          <a:spcPts val="0"/>
                        </a:spcAft>
                      </a:pPr>
                      <a:r>
                        <a:rPr lang="en-GB" sz="1100">
                          <a:effectLst/>
                        </a:rPr>
                        <a:t>(v) the necessity of managing any risks in the communications industry associated with the imposition of a regulatory levy; </a:t>
                      </a:r>
                    </a:p>
                    <a:p>
                      <a:pPr marL="397510" marR="0" indent="-171450">
                        <a:lnSpc>
                          <a:spcPct val="115000"/>
                        </a:lnSpc>
                        <a:spcBef>
                          <a:spcPts val="0"/>
                        </a:spcBef>
                        <a:spcAft>
                          <a:spcPts val="0"/>
                        </a:spcAft>
                      </a:pPr>
                      <a:r>
                        <a:rPr lang="en-GB" sz="1100">
                          <a:effectLst/>
                        </a:rPr>
                        <a:t>(vi) any other fees, levies or charges which the providers of communications services are required to pay under this Act; </a:t>
                      </a:r>
                    </a:p>
                    <a:p>
                      <a:pPr marL="397510" marR="0" indent="-171450">
                        <a:lnSpc>
                          <a:spcPct val="115000"/>
                        </a:lnSpc>
                        <a:spcBef>
                          <a:spcPts val="0"/>
                        </a:spcBef>
                        <a:spcAft>
                          <a:spcPts val="0"/>
                        </a:spcAft>
                      </a:pPr>
                      <a:r>
                        <a:rPr lang="en-GB" sz="1100">
                          <a:effectLst/>
                        </a:rPr>
                        <a:t>(vii) any other matter deemed relevant by the Authority in order to ensure that income derived from the regulatory levy is sufficient to defray its regulatory costs; </a:t>
                      </a:r>
                    </a:p>
                    <a:p>
                      <a:pPr marL="226060" marR="0" indent="-171450">
                        <a:lnSpc>
                          <a:spcPct val="115000"/>
                        </a:lnSpc>
                        <a:spcBef>
                          <a:spcPts val="0"/>
                        </a:spcBef>
                        <a:spcAft>
                          <a:spcPts val="0"/>
                        </a:spcAft>
                      </a:pPr>
                      <a:r>
                        <a:rPr lang="en-GB" sz="1100">
                          <a:effectLst/>
                        </a:rPr>
                        <a:t>(b) must, in order to maintain reasonable predictability and stability, avoid, unless there is good reason to do so, an increase in the regulatory levy or the introduction of a new regulatory levy in any period of 12 consecutive months; </a:t>
                      </a:r>
                    </a:p>
                    <a:p>
                      <a:pPr marL="226060" marR="0" indent="-171450">
                        <a:lnSpc>
                          <a:spcPct val="115000"/>
                        </a:lnSpc>
                        <a:spcBef>
                          <a:spcPts val="0"/>
                        </a:spcBef>
                        <a:spcAft>
                          <a:spcPts val="0"/>
                        </a:spcAft>
                      </a:pPr>
                      <a:r>
                        <a:rPr lang="en-GB" sz="1100">
                          <a:effectLst/>
                        </a:rPr>
                        <a:t>(c) may consider any other matter the Authority deems relevant.</a:t>
                      </a:r>
                      <a:endParaRPr lang="en-GB" sz="1100">
                        <a:effectLst/>
                        <a:latin typeface="Times New Roman" panose="02020603050405020304" pitchFamily="18" charset="0"/>
                        <a:ea typeface="Arial Unicode MS" panose="020B0604020202020204" pitchFamily="34" charset="-128"/>
                      </a:endParaRPr>
                    </a:p>
                  </a:txBody>
                  <a:tcPr marL="23186" marR="23186" marT="23186" marB="23186"/>
                </a:tc>
                <a:tc>
                  <a:txBody>
                    <a:bodyPr/>
                    <a:lstStyle/>
                    <a:p>
                      <a:pPr marL="0" marR="0">
                        <a:lnSpc>
                          <a:spcPct val="115000"/>
                        </a:lnSpc>
                        <a:spcBef>
                          <a:spcPts val="0"/>
                        </a:spcBef>
                        <a:spcAft>
                          <a:spcPts val="0"/>
                        </a:spcAft>
                      </a:pPr>
                      <a:r>
                        <a:rPr lang="en-GB" sz="1100" dirty="0">
                          <a:effectLst/>
                        </a:rPr>
                        <a:t>CRAN must consider budget as well as cash flow and reserves required when setting levy</a:t>
                      </a:r>
                    </a:p>
                    <a:p>
                      <a:pPr marL="0" marR="0">
                        <a:lnSpc>
                          <a:spcPct val="115000"/>
                        </a:lnSpc>
                        <a:spcBef>
                          <a:spcPts val="0"/>
                        </a:spcBef>
                        <a:spcAft>
                          <a:spcPts val="0"/>
                        </a:spcAft>
                      </a:pPr>
                      <a:r>
                        <a:rPr lang="en-GB" sz="1100" dirty="0">
                          <a:effectLst/>
                        </a:rPr>
                        <a:t> </a:t>
                      </a:r>
                    </a:p>
                    <a:p>
                      <a:pPr marL="0" marR="0">
                        <a:lnSpc>
                          <a:spcPct val="115000"/>
                        </a:lnSpc>
                        <a:spcBef>
                          <a:spcPts val="0"/>
                        </a:spcBef>
                        <a:spcAft>
                          <a:spcPts val="0"/>
                        </a:spcAft>
                      </a:pPr>
                      <a:r>
                        <a:rPr lang="en-GB" sz="1100" dirty="0">
                          <a:effectLst/>
                        </a:rPr>
                        <a:t>Avoid levy increase more than once every 12 months</a:t>
                      </a:r>
                      <a:endParaRPr lang="en-GB" sz="1100" dirty="0">
                        <a:effectLst/>
                        <a:latin typeface="Times New Roman" panose="02020603050405020304" pitchFamily="18" charset="0"/>
                        <a:ea typeface="Arial Unicode MS" panose="020B0604020202020204" pitchFamily="34" charset="-128"/>
                      </a:endParaRPr>
                    </a:p>
                  </a:txBody>
                  <a:tcPr marL="23186" marR="23186" marT="23186" marB="23186"/>
                </a:tc>
              </a:tr>
            </a:tbl>
          </a:graphicData>
        </a:graphic>
      </p:graphicFrame>
    </p:spTree>
    <p:extLst>
      <p:ext uri="{BB962C8B-B14F-4D97-AF65-F5344CB8AC3E}">
        <p14:creationId xmlns:p14="http://schemas.microsoft.com/office/powerpoint/2010/main" val="387293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Previous Regulatory Charges</a:t>
            </a:r>
            <a:endParaRPr lang="en-US" b="1" dirty="0"/>
          </a:p>
        </p:txBody>
      </p:sp>
      <p:sp>
        <p:nvSpPr>
          <p:cNvPr id="5" name="Rectangle 1"/>
          <p:cNvSpPr>
            <a:spLocks noChangeArrowheads="1"/>
          </p:cNvSpPr>
          <p:nvPr/>
        </p:nvSpPr>
        <p:spPr bwMode="auto">
          <a:xfrm>
            <a:off x="-1969966" y="90100"/>
            <a:ext cx="130687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92613" algn="l"/>
              </a:tabLst>
              <a:defRPr>
                <a:solidFill>
                  <a:schemeClr val="tx1"/>
                </a:solidFill>
                <a:latin typeface="Arial" panose="020B0604020202020204" pitchFamily="34" charset="0"/>
              </a:defRPr>
            </a:lvl1pPr>
            <a:lvl2pPr eaLnBrk="0" fontAlgn="base" hangingPunct="0">
              <a:spcBef>
                <a:spcPct val="0"/>
              </a:spcBef>
              <a:spcAft>
                <a:spcPct val="0"/>
              </a:spcAft>
              <a:tabLst>
                <a:tab pos="4392613" algn="l"/>
              </a:tabLst>
              <a:defRPr>
                <a:solidFill>
                  <a:schemeClr val="tx1"/>
                </a:solidFill>
                <a:latin typeface="Arial" panose="020B0604020202020204" pitchFamily="34" charset="0"/>
              </a:defRPr>
            </a:lvl2pPr>
            <a:lvl3pPr eaLnBrk="0" fontAlgn="base" hangingPunct="0">
              <a:spcBef>
                <a:spcPct val="0"/>
              </a:spcBef>
              <a:spcAft>
                <a:spcPct val="0"/>
              </a:spcAft>
              <a:tabLst>
                <a:tab pos="4392613" algn="l"/>
              </a:tabLst>
              <a:defRPr>
                <a:solidFill>
                  <a:schemeClr val="tx1"/>
                </a:solidFill>
                <a:latin typeface="Arial" panose="020B0604020202020204" pitchFamily="34" charset="0"/>
              </a:defRPr>
            </a:lvl3pPr>
            <a:lvl4pPr eaLnBrk="0" fontAlgn="base" hangingPunct="0">
              <a:spcBef>
                <a:spcPct val="0"/>
              </a:spcBef>
              <a:spcAft>
                <a:spcPct val="0"/>
              </a:spcAft>
              <a:tabLst>
                <a:tab pos="4392613" algn="l"/>
              </a:tabLst>
              <a:defRPr>
                <a:solidFill>
                  <a:schemeClr val="tx1"/>
                </a:solidFill>
                <a:latin typeface="Arial" panose="020B0604020202020204" pitchFamily="34" charset="0"/>
              </a:defRPr>
            </a:lvl4pPr>
            <a:lvl5pPr eaLnBrk="0" fontAlgn="base" hangingPunct="0">
              <a:spcBef>
                <a:spcPct val="0"/>
              </a:spcBef>
              <a:spcAft>
                <a:spcPct val="0"/>
              </a:spcAft>
              <a:tabLst>
                <a:tab pos="4392613" algn="l"/>
              </a:tabLst>
              <a:defRPr>
                <a:solidFill>
                  <a:schemeClr val="tx1"/>
                </a:solidFill>
                <a:latin typeface="Arial" panose="020B0604020202020204" pitchFamily="34" charset="0"/>
              </a:defRPr>
            </a:lvl5pPr>
            <a:lvl6pPr eaLnBrk="0" fontAlgn="base" hangingPunct="0">
              <a:spcBef>
                <a:spcPct val="0"/>
              </a:spcBef>
              <a:spcAft>
                <a:spcPct val="0"/>
              </a:spcAft>
              <a:tabLst>
                <a:tab pos="4392613" algn="l"/>
              </a:tabLst>
              <a:defRPr>
                <a:solidFill>
                  <a:schemeClr val="tx1"/>
                </a:solidFill>
                <a:latin typeface="Arial" panose="020B0604020202020204" pitchFamily="34" charset="0"/>
              </a:defRPr>
            </a:lvl6pPr>
            <a:lvl7pPr eaLnBrk="0" fontAlgn="base" hangingPunct="0">
              <a:spcBef>
                <a:spcPct val="0"/>
              </a:spcBef>
              <a:spcAft>
                <a:spcPct val="0"/>
              </a:spcAft>
              <a:tabLst>
                <a:tab pos="4392613" algn="l"/>
              </a:tabLst>
              <a:defRPr>
                <a:solidFill>
                  <a:schemeClr val="tx1"/>
                </a:solidFill>
                <a:latin typeface="Arial" panose="020B0604020202020204" pitchFamily="34" charset="0"/>
              </a:defRPr>
            </a:lvl7pPr>
            <a:lvl8pPr eaLnBrk="0" fontAlgn="base" hangingPunct="0">
              <a:spcBef>
                <a:spcPct val="0"/>
              </a:spcBef>
              <a:spcAft>
                <a:spcPct val="0"/>
              </a:spcAft>
              <a:tabLst>
                <a:tab pos="4392613" algn="l"/>
              </a:tabLst>
              <a:defRPr>
                <a:solidFill>
                  <a:schemeClr val="tx1"/>
                </a:solidFill>
                <a:latin typeface="Arial" panose="020B0604020202020204" pitchFamily="34" charset="0"/>
              </a:defRPr>
            </a:lvl8pPr>
            <a:lvl9pPr eaLnBrk="0" fontAlgn="base" hangingPunct="0">
              <a:spcBef>
                <a:spcPct val="0"/>
              </a:spcBef>
              <a:spcAft>
                <a:spcPct val="0"/>
              </a:spcAft>
              <a:tabLst>
                <a:tab pos="43926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92613" algn="l"/>
              </a:tabLst>
            </a:pPr>
            <a:r>
              <a:rPr kumimoji="0" lang="en-US" altLang="en-US" sz="1200" b="0" i="0" u="none" strike="noStrike" cap="none" normalizeH="0" baseline="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Content Placeholder 2"/>
          <p:cNvSpPr>
            <a:spLocks noGrp="1"/>
          </p:cNvSpPr>
          <p:nvPr>
            <p:ph idx="1"/>
          </p:nvPr>
        </p:nvSpPr>
        <p:spPr/>
        <p:txBody>
          <a:bodyPr/>
          <a:lstStyle/>
          <a:p>
            <a:pPr>
              <a:buClr>
                <a:srgbClr val="00B050"/>
              </a:buClr>
              <a:buFont typeface="Wingdings" panose="05000000000000000000" pitchFamily="2" charset="2"/>
              <a:buChar char="v"/>
            </a:pPr>
            <a:r>
              <a:rPr lang="en-GB" sz="2000" b="1" dirty="0"/>
              <a:t>Regulatory levy = Min (1.5%, 0.00000000002*revenue) * Revenue</a:t>
            </a:r>
            <a:endParaRPr lang="en-GB" sz="2000"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273632300"/>
              </p:ext>
            </p:extLst>
          </p:nvPr>
        </p:nvGraphicFramePr>
        <p:xfrm>
          <a:off x="781861" y="2254343"/>
          <a:ext cx="7285990" cy="3785235"/>
        </p:xfrm>
        <a:graphic>
          <a:graphicData uri="http://schemas.openxmlformats.org/drawingml/2006/table">
            <a:tbl>
              <a:tblPr firstRow="1" firstCol="1" bandRow="1">
                <a:tableStyleId>{5C22544A-7EE6-4342-B048-85BDC9FD1C3A}</a:tableStyleId>
              </a:tblPr>
              <a:tblGrid>
                <a:gridCol w="1771650"/>
                <a:gridCol w="1771650"/>
                <a:gridCol w="857250"/>
                <a:gridCol w="1110615"/>
                <a:gridCol w="1110615"/>
                <a:gridCol w="664210"/>
              </a:tblGrid>
              <a:tr h="161290">
                <a:tc gridSpan="6">
                  <a:txBody>
                    <a:bodyPr/>
                    <a:lstStyle/>
                    <a:p>
                      <a:pPr marL="0" marR="0" algn="l">
                        <a:lnSpc>
                          <a:spcPct val="115000"/>
                        </a:lnSpc>
                        <a:spcBef>
                          <a:spcPts val="0"/>
                        </a:spcBef>
                        <a:spcAft>
                          <a:spcPts val="0"/>
                        </a:spcAft>
                      </a:pPr>
                      <a:r>
                        <a:rPr lang="en-GB" sz="1000" dirty="0">
                          <a:ln>
                            <a:noFill/>
                          </a:ln>
                          <a:effectLst/>
                          <a:uFill>
                            <a:solidFill>
                              <a:srgbClr val="000000"/>
                            </a:solidFill>
                          </a:uFill>
                        </a:rPr>
                        <a:t>Table 4: Current Licence Fees in N$</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50800" marR="50800" marT="50800" marB="5080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25475">
                <a:tc>
                  <a:txBody>
                    <a:bodyPr/>
                    <a:lstStyle/>
                    <a:p>
                      <a:pPr marL="0" marR="0" algn="ctr">
                        <a:lnSpc>
                          <a:spcPct val="115000"/>
                        </a:lnSpc>
                        <a:spcBef>
                          <a:spcPts val="0"/>
                        </a:spcBef>
                        <a:spcAft>
                          <a:spcPts val="0"/>
                        </a:spcAft>
                      </a:pPr>
                      <a:r>
                        <a:rPr lang="en-GB" sz="1000">
                          <a:ln>
                            <a:noFill/>
                          </a:ln>
                          <a:effectLst/>
                          <a:uFill>
                            <a:solidFill>
                              <a:srgbClr val="000000"/>
                            </a:solidFill>
                          </a:uFill>
                        </a:rPr>
                        <a:t>Sector</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Licence Type</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New Licence</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Amendment</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Transfer/Transfer of Control</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Renewal</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154940">
                <a:tc rowSpan="2">
                  <a:txBody>
                    <a:bodyPr/>
                    <a:lstStyle/>
                    <a:p>
                      <a:pPr marL="0" marR="0" algn="just">
                        <a:lnSpc>
                          <a:spcPct val="115000"/>
                        </a:lnSpc>
                        <a:spcBef>
                          <a:spcPts val="0"/>
                        </a:spcBef>
                        <a:spcAft>
                          <a:spcPts val="0"/>
                        </a:spcAft>
                      </a:pPr>
                      <a:r>
                        <a:rPr lang="en-GB" sz="1200" dirty="0">
                          <a:ln>
                            <a:noFill/>
                          </a:ln>
                          <a:effectLst/>
                          <a:uFill>
                            <a:solidFill>
                              <a:srgbClr val="000000"/>
                            </a:solidFill>
                          </a:uFill>
                        </a:rPr>
                        <a:t>Telecommunications</a:t>
                      </a:r>
                      <a:endParaRPr lang="en-GB" sz="12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Individual Comprehensive (ECNS and ECS)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n/a</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561975">
                <a:tc vMerge="1">
                  <a:txBody>
                    <a:bodyPr/>
                    <a:lstStyle/>
                    <a:p>
                      <a:endParaRPr lang="en-GB"/>
                    </a:p>
                  </a:txBody>
                  <a:tcPr/>
                </a:tc>
                <a:tc>
                  <a:txBody>
                    <a:bodyPr/>
                    <a:lstStyle/>
                    <a:p>
                      <a:pPr marL="0" marR="0" algn="just">
                        <a:lnSpc>
                          <a:spcPct val="115000"/>
                        </a:lnSpc>
                        <a:spcBef>
                          <a:spcPts val="0"/>
                        </a:spcBef>
                        <a:spcAft>
                          <a:spcPts val="0"/>
                        </a:spcAft>
                      </a:pPr>
                      <a:r>
                        <a:rPr lang="en-GB" sz="1000">
                          <a:ln>
                            <a:noFill/>
                          </a:ln>
                          <a:effectLst/>
                          <a:uFill>
                            <a:solidFill>
                              <a:srgbClr val="000000"/>
                            </a:solidFill>
                          </a:uFill>
                        </a:rPr>
                        <a:t>Class ECS</a:t>
                      </a:r>
                      <a:endParaRPr lang="en-GB" sz="1100">
                        <a:ln>
                          <a:noFill/>
                        </a:ln>
                        <a:effectLst/>
                        <a:uFill>
                          <a:solidFill>
                            <a:srgbClr val="000000"/>
                          </a:solidFill>
                        </a:uFill>
                      </a:endParaRPr>
                    </a:p>
                    <a:p>
                      <a:pPr marL="0" marR="0" algn="just">
                        <a:lnSpc>
                          <a:spcPct val="115000"/>
                        </a:lnSpc>
                        <a:spcBef>
                          <a:spcPts val="0"/>
                        </a:spcBef>
                        <a:spcAft>
                          <a:spcPts val="0"/>
                        </a:spcAft>
                      </a:pPr>
                      <a:r>
                        <a:rPr lang="en-GB" sz="1000">
                          <a:ln>
                            <a:noFill/>
                          </a:ln>
                          <a:effectLst/>
                          <a:uFill>
                            <a:solidFill>
                              <a:srgbClr val="000000"/>
                            </a:solidFill>
                          </a:uFill>
                        </a:rPr>
                        <a:t>Class ECNS,</a:t>
                      </a:r>
                      <a:endParaRPr lang="en-GB" sz="1100">
                        <a:ln>
                          <a:noFill/>
                        </a:ln>
                        <a:effectLst/>
                        <a:uFill>
                          <a:solidFill>
                            <a:srgbClr val="000000"/>
                          </a:solidFill>
                        </a:uFill>
                      </a:endParaRPr>
                    </a:p>
                    <a:p>
                      <a:pPr marL="0" marR="0" algn="just">
                        <a:lnSpc>
                          <a:spcPct val="115000"/>
                        </a:lnSpc>
                        <a:spcBef>
                          <a:spcPts val="0"/>
                        </a:spcBef>
                        <a:spcAft>
                          <a:spcPts val="0"/>
                        </a:spcAft>
                      </a:pPr>
                      <a:r>
                        <a:rPr lang="en-GB" sz="1000">
                          <a:ln>
                            <a:noFill/>
                          </a:ln>
                          <a:effectLst/>
                          <a:uFill>
                            <a:solidFill>
                              <a:srgbClr val="000000"/>
                            </a:solidFill>
                          </a:uFill>
                        </a:rPr>
                        <a:t>Cass Comprehensive (ECNS and ECS)s</a:t>
                      </a:r>
                      <a:endParaRPr lang="en-GB" sz="1100">
                        <a:ln>
                          <a:noFill/>
                        </a:ln>
                        <a:effectLst/>
                        <a:uFill>
                          <a:solidFill>
                            <a:srgbClr val="000000"/>
                          </a:solidFill>
                        </a:uFill>
                      </a:endParaRPr>
                    </a:p>
                    <a:p>
                      <a:pPr marL="0" marR="0" algn="just">
                        <a:lnSpc>
                          <a:spcPct val="115000"/>
                        </a:lnSpc>
                        <a:spcBef>
                          <a:spcPts val="0"/>
                        </a:spcBef>
                        <a:spcAft>
                          <a:spcPts val="0"/>
                        </a:spcAft>
                      </a:pPr>
                      <a:r>
                        <a:rPr lang="en-GB" sz="1000">
                          <a:ln>
                            <a:noFill/>
                          </a:ln>
                          <a:effectLst/>
                          <a:uFill>
                            <a:solidFill>
                              <a:srgbClr val="000000"/>
                            </a:solidFill>
                          </a:uFill>
                        </a:rPr>
                        <a:t>Network Facilities Licence</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841375">
                <a:tc rowSpan="3">
                  <a:txBody>
                    <a:bodyPr/>
                    <a:lstStyle/>
                    <a:p>
                      <a:pPr marL="0" marR="0" algn="just">
                        <a:lnSpc>
                          <a:spcPct val="115000"/>
                        </a:lnSpc>
                        <a:spcBef>
                          <a:spcPts val="0"/>
                        </a:spcBef>
                        <a:spcAft>
                          <a:spcPts val="0"/>
                        </a:spcAft>
                      </a:pPr>
                      <a:r>
                        <a:rPr lang="en-GB" sz="1000">
                          <a:ln>
                            <a:noFill/>
                          </a:ln>
                          <a:effectLst/>
                          <a:uFill>
                            <a:solidFill>
                              <a:srgbClr val="000000"/>
                            </a:solidFill>
                          </a:uFill>
                        </a:rPr>
                        <a:t>Broadcasting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Commercial</a:t>
                      </a:r>
                      <a:endParaRPr lang="en-GB" sz="1100">
                        <a:ln>
                          <a:noFill/>
                        </a:ln>
                        <a:effectLst/>
                        <a:uFill>
                          <a:solidFill>
                            <a:srgbClr val="000000"/>
                          </a:solidFill>
                        </a:uFill>
                      </a:endParaRPr>
                    </a:p>
                    <a:p>
                      <a:pPr marL="0" marR="0" algn="just">
                        <a:lnSpc>
                          <a:spcPct val="115000"/>
                        </a:lnSpc>
                        <a:spcBef>
                          <a:spcPts val="0"/>
                        </a:spcBef>
                        <a:spcAft>
                          <a:spcPts val="0"/>
                        </a:spcAft>
                      </a:pPr>
                      <a:r>
                        <a:rPr lang="en-GB" sz="1000">
                          <a:ln>
                            <a:noFill/>
                          </a:ln>
                          <a:effectLst/>
                          <a:uFill>
                            <a:solidFill>
                              <a:srgbClr val="000000"/>
                            </a:solidFill>
                          </a:uFill>
                        </a:rPr>
                        <a:t>Signal Distribution</a:t>
                      </a:r>
                      <a:endParaRPr lang="en-GB" sz="1100">
                        <a:ln>
                          <a:noFill/>
                        </a:ln>
                        <a:effectLst/>
                        <a:uFill>
                          <a:solidFill>
                            <a:srgbClr val="000000"/>
                          </a:solidFill>
                        </a:uFill>
                      </a:endParaRPr>
                    </a:p>
                    <a:p>
                      <a:pPr marL="0" marR="0" algn="just">
                        <a:lnSpc>
                          <a:spcPct val="115000"/>
                        </a:lnSpc>
                        <a:spcBef>
                          <a:spcPts val="0"/>
                        </a:spcBef>
                        <a:spcAft>
                          <a:spcPts val="0"/>
                        </a:spcAft>
                      </a:pPr>
                      <a:r>
                        <a:rPr lang="en-GB" sz="1000">
                          <a:ln>
                            <a:noFill/>
                          </a:ln>
                          <a:effectLst/>
                          <a:uFill>
                            <a:solidFill>
                              <a:srgbClr val="000000"/>
                            </a:solidFill>
                          </a:uFill>
                        </a:rPr>
                        <a:t>Class Comprehensive </a:t>
                      </a:r>
                      <a:endParaRPr lang="en-GB" sz="1100">
                        <a:ln>
                          <a:noFill/>
                        </a:ln>
                        <a:effectLst/>
                        <a:uFill>
                          <a:solidFill>
                            <a:srgbClr val="000000"/>
                          </a:solidFill>
                        </a:uFill>
                      </a:endParaRPr>
                    </a:p>
                    <a:p>
                      <a:pPr marL="0" marR="0" algn="just">
                        <a:lnSpc>
                          <a:spcPct val="115000"/>
                        </a:lnSpc>
                        <a:spcBef>
                          <a:spcPts val="0"/>
                        </a:spcBef>
                        <a:spcAft>
                          <a:spcPts val="0"/>
                        </a:spcAft>
                      </a:pPr>
                      <a:r>
                        <a:rPr lang="en-GB" sz="1000">
                          <a:ln>
                            <a:noFill/>
                          </a:ln>
                          <a:effectLst/>
                          <a:uFill>
                            <a:solidFill>
                              <a:srgbClr val="000000"/>
                            </a:solidFill>
                          </a:uFill>
                        </a:rPr>
                        <a:t>Multiplex</a:t>
                      </a:r>
                      <a:endParaRPr lang="en-GB" sz="1100">
                        <a:ln>
                          <a:noFill/>
                        </a:ln>
                        <a:effectLst/>
                        <a:uFill>
                          <a:solidFill>
                            <a:srgbClr val="000000"/>
                          </a:solidFill>
                        </a:uFill>
                      </a:endParaRPr>
                    </a:p>
                    <a:p>
                      <a:pPr marL="0" marR="0" algn="just">
                        <a:lnSpc>
                          <a:spcPct val="115000"/>
                        </a:lnSpc>
                        <a:spcBef>
                          <a:spcPts val="0"/>
                        </a:spcBef>
                        <a:spcAft>
                          <a:spcPts val="0"/>
                        </a:spcAft>
                      </a:pPr>
                      <a:r>
                        <a:rPr lang="en-GB" sz="1000">
                          <a:ln>
                            <a:noFill/>
                          </a:ln>
                          <a:effectLst/>
                          <a:uFill>
                            <a:solidFill>
                              <a:srgbClr val="000000"/>
                            </a:solidFill>
                          </a:uFill>
                        </a:rPr>
                        <a:t>Class Comprehensive</a:t>
                      </a:r>
                      <a:endParaRPr lang="en-GB" sz="1100">
                        <a:ln>
                          <a:noFill/>
                        </a:ln>
                        <a:effectLst/>
                        <a:uFill>
                          <a:solidFill>
                            <a:srgbClr val="000000"/>
                          </a:solidFill>
                        </a:uFill>
                      </a:endParaRPr>
                    </a:p>
                    <a:p>
                      <a:pPr marL="0" marR="0" algn="just">
                        <a:lnSpc>
                          <a:spcPct val="115000"/>
                        </a:lnSpc>
                        <a:spcBef>
                          <a:spcPts val="0"/>
                        </a:spcBef>
                        <a:spcAft>
                          <a:spcPts val="0"/>
                        </a:spcAft>
                      </a:pPr>
                      <a:r>
                        <a:rPr lang="en-GB" sz="1000">
                          <a:ln>
                            <a:noFill/>
                          </a:ln>
                          <a:effectLst/>
                          <a:uFill>
                            <a:solidFill>
                              <a:srgbClr val="000000"/>
                            </a:solidFill>
                          </a:uFill>
                        </a:rPr>
                        <a:t>Multiplex &amp; Signal Distribution</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154940">
                <a:tc vMerge="1">
                  <a:txBody>
                    <a:bodyPr/>
                    <a:lstStyle/>
                    <a:p>
                      <a:endParaRPr lang="en-GB"/>
                    </a:p>
                  </a:txBody>
                  <a:tcPr/>
                </a:tc>
                <a:tc>
                  <a:txBody>
                    <a:bodyPr/>
                    <a:lstStyle/>
                    <a:p>
                      <a:pPr marL="0" marR="0" algn="just">
                        <a:lnSpc>
                          <a:spcPct val="115000"/>
                        </a:lnSpc>
                        <a:spcBef>
                          <a:spcPts val="0"/>
                        </a:spcBef>
                        <a:spcAft>
                          <a:spcPts val="0"/>
                        </a:spcAft>
                      </a:pPr>
                      <a:r>
                        <a:rPr lang="en-GB" sz="1000">
                          <a:ln>
                            <a:noFill/>
                          </a:ln>
                          <a:effectLst/>
                          <a:uFill>
                            <a:solidFill>
                              <a:srgbClr val="000000"/>
                            </a:solidFill>
                          </a:uFill>
                        </a:rPr>
                        <a:t>Community</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500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500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500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500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154940">
                <a:tc vMerge="1">
                  <a:txBody>
                    <a:bodyPr/>
                    <a:lstStyle/>
                    <a:p>
                      <a:endParaRPr lang="en-GB"/>
                    </a:p>
                  </a:txBody>
                  <a:tcPr/>
                </a:tc>
                <a:tc>
                  <a:txBody>
                    <a:bodyPr/>
                    <a:lstStyle/>
                    <a:p>
                      <a:pPr marL="0" marR="0" algn="just">
                        <a:lnSpc>
                          <a:spcPct val="115000"/>
                        </a:lnSpc>
                        <a:spcBef>
                          <a:spcPts val="0"/>
                        </a:spcBef>
                        <a:spcAft>
                          <a:spcPts val="0"/>
                        </a:spcAft>
                      </a:pPr>
                      <a:r>
                        <a:rPr lang="en-GB" sz="1000">
                          <a:ln>
                            <a:noFill/>
                          </a:ln>
                          <a:effectLst/>
                          <a:uFill>
                            <a:solidFill>
                              <a:srgbClr val="000000"/>
                            </a:solidFill>
                          </a:uFill>
                        </a:rPr>
                        <a:t>Broadcasting Public</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n/a</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a:ln>
                            <a:noFill/>
                          </a:ln>
                          <a:effectLst/>
                          <a:uFill>
                            <a:solidFill>
                              <a:srgbClr val="000000"/>
                            </a:solidFill>
                          </a:uFill>
                        </a:rPr>
                        <a:t>10,000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just">
                        <a:lnSpc>
                          <a:spcPct val="115000"/>
                        </a:lnSpc>
                        <a:spcBef>
                          <a:spcPts val="0"/>
                        </a:spcBef>
                        <a:spcAft>
                          <a:spcPts val="0"/>
                        </a:spcAft>
                      </a:pPr>
                      <a:r>
                        <a:rPr lang="en-GB" sz="1000" dirty="0">
                          <a:ln>
                            <a:noFill/>
                          </a:ln>
                          <a:effectLst/>
                          <a:uFill>
                            <a:solidFill>
                              <a:srgbClr val="000000"/>
                            </a:solidFill>
                          </a:uFill>
                        </a:rPr>
                        <a:t>10,000</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bl>
          </a:graphicData>
        </a:graphic>
      </p:graphicFrame>
    </p:spTree>
    <p:extLst>
      <p:ext uri="{BB962C8B-B14F-4D97-AF65-F5344CB8AC3E}">
        <p14:creationId xmlns:p14="http://schemas.microsoft.com/office/powerpoint/2010/main" val="3526195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Proposed </a:t>
            </a:r>
            <a:r>
              <a:rPr lang="en-US" b="1" dirty="0" err="1" smtClean="0"/>
              <a:t>Licence</a:t>
            </a:r>
            <a:r>
              <a:rPr lang="en-US" b="1" dirty="0" smtClean="0"/>
              <a:t> Fees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31913663"/>
              </p:ext>
            </p:extLst>
          </p:nvPr>
        </p:nvGraphicFramePr>
        <p:xfrm>
          <a:off x="567559" y="1488644"/>
          <a:ext cx="7935309" cy="4403295"/>
        </p:xfrm>
        <a:graphic>
          <a:graphicData uri="http://schemas.openxmlformats.org/drawingml/2006/table">
            <a:tbl>
              <a:tblPr firstRow="1" firstCol="1" bandRow="1">
                <a:tableStyleId>{5C22544A-7EE6-4342-B048-85BDC9FD1C3A}</a:tableStyleId>
              </a:tblPr>
              <a:tblGrid>
                <a:gridCol w="1721364"/>
                <a:gridCol w="1721364"/>
                <a:gridCol w="830513"/>
                <a:gridCol w="894399"/>
                <a:gridCol w="1039207"/>
                <a:gridCol w="1039207"/>
                <a:gridCol w="689255"/>
              </a:tblGrid>
              <a:tr h="238977">
                <a:tc gridSpan="7">
                  <a:txBody>
                    <a:bodyPr/>
                    <a:lstStyle/>
                    <a:p>
                      <a:pPr marL="0" marR="0" algn="l">
                        <a:lnSpc>
                          <a:spcPct val="115000"/>
                        </a:lnSpc>
                        <a:spcBef>
                          <a:spcPts val="0"/>
                        </a:spcBef>
                        <a:spcAft>
                          <a:spcPts val="0"/>
                        </a:spcAft>
                      </a:pPr>
                      <a:r>
                        <a:rPr lang="en-GB" sz="900" dirty="0">
                          <a:ln>
                            <a:noFill/>
                          </a:ln>
                          <a:effectLst/>
                          <a:uFill>
                            <a:solidFill>
                              <a:srgbClr val="000000"/>
                            </a:solidFill>
                          </a:uFill>
                        </a:rPr>
                        <a:t>Table 5: Proposed Licence Fees in N$</a:t>
                      </a:r>
                      <a:endParaRPr lang="en-GB" sz="900" dirty="0">
                        <a:ln>
                          <a:noFill/>
                        </a:ln>
                        <a:solidFill>
                          <a:srgbClr val="000000"/>
                        </a:solidFill>
                        <a:effectLst/>
                        <a:uFill>
                          <a:solidFill>
                            <a:srgbClr val="000000"/>
                          </a:solidFill>
                        </a:uFill>
                        <a:latin typeface="Helvetica Neue Light"/>
                        <a:ea typeface="Helvetica Neue Light"/>
                        <a:cs typeface="Helvetica Neue Light"/>
                      </a:endParaRPr>
                    </a:p>
                  </a:txBody>
                  <a:tcPr marL="43849" marR="43849" marT="43849" marB="43849"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95128">
                <a:tc rowSpan="2">
                  <a:txBody>
                    <a:bodyPr/>
                    <a:lstStyle/>
                    <a:p>
                      <a:pPr marL="0" marR="0" algn="ctr">
                        <a:lnSpc>
                          <a:spcPct val="115000"/>
                        </a:lnSpc>
                        <a:spcBef>
                          <a:spcPts val="0"/>
                        </a:spcBef>
                        <a:spcAft>
                          <a:spcPts val="0"/>
                        </a:spcAft>
                      </a:pPr>
                      <a:r>
                        <a:rPr lang="en-GB" sz="900">
                          <a:ln>
                            <a:noFill/>
                          </a:ln>
                          <a:effectLst/>
                          <a:uFill>
                            <a:solidFill>
                              <a:srgbClr val="000000"/>
                            </a:solidFill>
                          </a:uFill>
                        </a:rPr>
                        <a:t>Sector</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rowSpan="2">
                  <a:txBody>
                    <a:bodyPr/>
                    <a:lstStyle/>
                    <a:p>
                      <a:pPr marL="0" marR="0" algn="ctr">
                        <a:lnSpc>
                          <a:spcPct val="115000"/>
                        </a:lnSpc>
                        <a:spcBef>
                          <a:spcPts val="0"/>
                        </a:spcBef>
                        <a:spcAft>
                          <a:spcPts val="0"/>
                        </a:spcAft>
                      </a:pPr>
                      <a:r>
                        <a:rPr lang="en-GB" sz="900">
                          <a:ln>
                            <a:noFill/>
                          </a:ln>
                          <a:effectLst/>
                          <a:uFill>
                            <a:solidFill>
                              <a:srgbClr val="000000"/>
                            </a:solidFill>
                          </a:uFill>
                        </a:rPr>
                        <a:t>Licence Type</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gridSpan="2">
                  <a:txBody>
                    <a:bodyPr/>
                    <a:lstStyle/>
                    <a:p>
                      <a:pPr marL="0" marR="0" algn="ctr">
                        <a:lnSpc>
                          <a:spcPct val="115000"/>
                        </a:lnSpc>
                        <a:spcBef>
                          <a:spcPts val="0"/>
                        </a:spcBef>
                        <a:spcAft>
                          <a:spcPts val="0"/>
                        </a:spcAft>
                      </a:pPr>
                      <a:r>
                        <a:rPr lang="en-GB" sz="900">
                          <a:ln>
                            <a:noFill/>
                          </a:ln>
                          <a:effectLst/>
                          <a:uFill>
                            <a:solidFill>
                              <a:srgbClr val="000000"/>
                            </a:solidFill>
                          </a:uFill>
                        </a:rPr>
                        <a:t>New Licence</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hMerge="1">
                  <a:txBody>
                    <a:bodyPr/>
                    <a:lstStyle/>
                    <a:p>
                      <a:endParaRPr lang="en-GB"/>
                    </a:p>
                  </a:txBody>
                  <a:tcPr/>
                </a:tc>
                <a:tc rowSpan="2">
                  <a:txBody>
                    <a:bodyPr/>
                    <a:lstStyle/>
                    <a:p>
                      <a:pPr marL="0" marR="0" algn="ctr">
                        <a:lnSpc>
                          <a:spcPct val="115000"/>
                        </a:lnSpc>
                        <a:spcBef>
                          <a:spcPts val="0"/>
                        </a:spcBef>
                        <a:spcAft>
                          <a:spcPts val="0"/>
                        </a:spcAft>
                      </a:pPr>
                      <a:r>
                        <a:rPr lang="en-GB" sz="900">
                          <a:ln>
                            <a:noFill/>
                          </a:ln>
                          <a:effectLst/>
                          <a:uFill>
                            <a:solidFill>
                              <a:srgbClr val="000000"/>
                            </a:solidFill>
                          </a:uFill>
                        </a:rPr>
                        <a:t>Amendment</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rowSpan="2">
                  <a:txBody>
                    <a:bodyPr/>
                    <a:lstStyle/>
                    <a:p>
                      <a:pPr marL="0" marR="0" algn="ctr">
                        <a:lnSpc>
                          <a:spcPct val="115000"/>
                        </a:lnSpc>
                        <a:spcBef>
                          <a:spcPts val="0"/>
                        </a:spcBef>
                        <a:spcAft>
                          <a:spcPts val="0"/>
                        </a:spcAft>
                      </a:pPr>
                      <a:r>
                        <a:rPr lang="en-GB" sz="900">
                          <a:ln>
                            <a:noFill/>
                          </a:ln>
                          <a:effectLst/>
                          <a:uFill>
                            <a:solidFill>
                              <a:srgbClr val="000000"/>
                            </a:solidFill>
                          </a:uFill>
                        </a:rPr>
                        <a:t>Transfer/Transfer of Control</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rowSpan="2">
                  <a:txBody>
                    <a:bodyPr/>
                    <a:lstStyle/>
                    <a:p>
                      <a:pPr marL="0" marR="0" algn="ctr">
                        <a:lnSpc>
                          <a:spcPct val="115000"/>
                        </a:lnSpc>
                        <a:spcBef>
                          <a:spcPts val="0"/>
                        </a:spcBef>
                        <a:spcAft>
                          <a:spcPts val="0"/>
                        </a:spcAft>
                      </a:pPr>
                      <a:r>
                        <a:rPr lang="en-GB" sz="900">
                          <a:ln>
                            <a:noFill/>
                          </a:ln>
                          <a:effectLst/>
                          <a:uFill>
                            <a:solidFill>
                              <a:srgbClr val="000000"/>
                            </a:solidFill>
                          </a:uFill>
                        </a:rPr>
                        <a:t>Renewal</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r h="219245">
                <a:tc vMerge="1">
                  <a:txBody>
                    <a:bodyPr/>
                    <a:lstStyle/>
                    <a:p>
                      <a:endParaRPr lang="en-GB"/>
                    </a:p>
                  </a:txBody>
                  <a:tcPr/>
                </a:tc>
                <a:tc vMerge="1">
                  <a:txBody>
                    <a:bodyPr/>
                    <a:lstStyle/>
                    <a:p>
                      <a:endParaRPr lang="en-GB"/>
                    </a:p>
                  </a:txBody>
                  <a:tcPr/>
                </a:tc>
                <a:tc>
                  <a:txBody>
                    <a:bodyPr/>
                    <a:lstStyle/>
                    <a:p>
                      <a:pPr marL="0" marR="0" algn="just">
                        <a:lnSpc>
                          <a:spcPct val="115000"/>
                        </a:lnSpc>
                        <a:spcBef>
                          <a:spcPts val="0"/>
                        </a:spcBef>
                        <a:spcAft>
                          <a:spcPts val="0"/>
                        </a:spcAft>
                      </a:pPr>
                      <a:r>
                        <a:rPr lang="en-GB" sz="900">
                          <a:ln>
                            <a:noFill/>
                          </a:ln>
                          <a:effectLst/>
                          <a:uFill>
                            <a:solidFill>
                              <a:srgbClr val="000000"/>
                            </a:solidFill>
                          </a:uFill>
                        </a:rPr>
                        <a:t>Application</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Issue</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vMerge="1">
                  <a:txBody>
                    <a:bodyPr/>
                    <a:lstStyle/>
                    <a:p>
                      <a:endParaRPr lang="en-GB"/>
                    </a:p>
                  </a:txBody>
                  <a:tcPr/>
                </a:tc>
                <a:tc vMerge="1">
                  <a:txBody>
                    <a:bodyPr/>
                    <a:lstStyle/>
                    <a:p>
                      <a:endParaRPr lang="en-GB"/>
                    </a:p>
                  </a:txBody>
                  <a:tcPr/>
                </a:tc>
                <a:tc vMerge="1">
                  <a:txBody>
                    <a:bodyPr/>
                    <a:lstStyle/>
                    <a:p>
                      <a:endParaRPr lang="en-GB"/>
                    </a:p>
                  </a:txBody>
                  <a:tcPr/>
                </a:tc>
              </a:tr>
              <a:tr h="346408">
                <a:tc rowSpan="3">
                  <a:txBody>
                    <a:bodyPr/>
                    <a:lstStyle/>
                    <a:p>
                      <a:pPr marL="0" marR="0" algn="just">
                        <a:lnSpc>
                          <a:spcPct val="115000"/>
                        </a:lnSpc>
                        <a:spcBef>
                          <a:spcPts val="0"/>
                        </a:spcBef>
                        <a:spcAft>
                          <a:spcPts val="0"/>
                        </a:spcAft>
                      </a:pPr>
                      <a:r>
                        <a:rPr lang="en-GB" sz="1200" dirty="0">
                          <a:ln>
                            <a:noFill/>
                          </a:ln>
                          <a:effectLst/>
                          <a:uFill>
                            <a:solidFill>
                              <a:srgbClr val="000000"/>
                            </a:solidFill>
                          </a:uFill>
                        </a:rPr>
                        <a:t>Telecommunications</a:t>
                      </a:r>
                      <a:endParaRPr lang="en-GB" sz="1200" dirty="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Individual Comprehensive (ECNS and ECS)</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n/a</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n/a</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r h="800245">
                <a:tc vMerge="1">
                  <a:txBody>
                    <a:bodyPr/>
                    <a:lstStyle/>
                    <a:p>
                      <a:endParaRPr lang="en-GB"/>
                    </a:p>
                  </a:txBody>
                  <a:tcPr/>
                </a:tc>
                <a:tc>
                  <a:txBody>
                    <a:bodyPr/>
                    <a:lstStyle/>
                    <a:p>
                      <a:pPr marL="0" marR="0" algn="just">
                        <a:lnSpc>
                          <a:spcPct val="115000"/>
                        </a:lnSpc>
                        <a:spcBef>
                          <a:spcPts val="0"/>
                        </a:spcBef>
                        <a:spcAft>
                          <a:spcPts val="0"/>
                        </a:spcAft>
                      </a:pPr>
                      <a:r>
                        <a:rPr lang="en-GB" sz="900">
                          <a:ln>
                            <a:noFill/>
                          </a:ln>
                          <a:effectLst/>
                          <a:uFill>
                            <a:solidFill>
                              <a:srgbClr val="000000"/>
                            </a:solidFill>
                          </a:uFill>
                        </a:rPr>
                        <a:t>Class ECS</a:t>
                      </a:r>
                    </a:p>
                    <a:p>
                      <a:pPr marL="0" marR="0" algn="just">
                        <a:lnSpc>
                          <a:spcPct val="115000"/>
                        </a:lnSpc>
                        <a:spcBef>
                          <a:spcPts val="0"/>
                        </a:spcBef>
                        <a:spcAft>
                          <a:spcPts val="0"/>
                        </a:spcAft>
                      </a:pPr>
                      <a:r>
                        <a:rPr lang="en-GB" sz="900">
                          <a:ln>
                            <a:noFill/>
                          </a:ln>
                          <a:effectLst/>
                          <a:uFill>
                            <a:solidFill>
                              <a:srgbClr val="000000"/>
                            </a:solidFill>
                          </a:uFill>
                        </a:rPr>
                        <a:t>Class ECNS,</a:t>
                      </a:r>
                    </a:p>
                    <a:p>
                      <a:pPr marL="0" marR="0" algn="just">
                        <a:lnSpc>
                          <a:spcPct val="115000"/>
                        </a:lnSpc>
                        <a:spcBef>
                          <a:spcPts val="0"/>
                        </a:spcBef>
                        <a:spcAft>
                          <a:spcPts val="0"/>
                        </a:spcAft>
                      </a:pPr>
                      <a:r>
                        <a:rPr lang="en-GB" sz="900">
                          <a:ln>
                            <a:noFill/>
                          </a:ln>
                          <a:effectLst/>
                          <a:uFill>
                            <a:solidFill>
                              <a:srgbClr val="000000"/>
                            </a:solidFill>
                          </a:uFill>
                        </a:rPr>
                        <a:t>Cass Comprehensive (ECNS and ECS)</a:t>
                      </a:r>
                    </a:p>
                    <a:p>
                      <a:pPr marL="0" marR="0" algn="just">
                        <a:lnSpc>
                          <a:spcPct val="115000"/>
                        </a:lnSpc>
                        <a:spcBef>
                          <a:spcPts val="0"/>
                        </a:spcBef>
                        <a:spcAft>
                          <a:spcPts val="0"/>
                        </a:spcAft>
                      </a:pPr>
                      <a:r>
                        <a:rPr lang="en-GB" sz="900">
                          <a:ln>
                            <a:noFill/>
                          </a:ln>
                          <a:effectLst/>
                          <a:uFill>
                            <a:solidFill>
                              <a:srgbClr val="000000"/>
                            </a:solidFill>
                          </a:uFill>
                        </a:rPr>
                        <a:t>Network Facilities Licence</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r h="346408">
                <a:tc vMerge="1">
                  <a:txBody>
                    <a:bodyPr/>
                    <a:lstStyle/>
                    <a:p>
                      <a:endParaRPr lang="en-GB"/>
                    </a:p>
                  </a:txBody>
                  <a:tcPr/>
                </a:tc>
                <a:tc>
                  <a:txBody>
                    <a:bodyPr/>
                    <a:lstStyle/>
                    <a:p>
                      <a:pPr marL="0" marR="0" algn="just">
                        <a:lnSpc>
                          <a:spcPct val="115000"/>
                        </a:lnSpc>
                        <a:spcBef>
                          <a:spcPts val="0"/>
                        </a:spcBef>
                        <a:spcAft>
                          <a:spcPts val="0"/>
                        </a:spcAft>
                      </a:pPr>
                      <a:r>
                        <a:rPr lang="en-GB" sz="900">
                          <a:ln>
                            <a:noFill/>
                          </a:ln>
                          <a:effectLst/>
                          <a:uFill>
                            <a:solidFill>
                              <a:srgbClr val="000000"/>
                            </a:solidFill>
                          </a:uFill>
                        </a:rPr>
                        <a:t>Non-profit Class ECS or ECNS</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r h="1102804">
                <a:tc rowSpan="3">
                  <a:txBody>
                    <a:bodyPr/>
                    <a:lstStyle/>
                    <a:p>
                      <a:pPr marL="0" marR="0" algn="just">
                        <a:lnSpc>
                          <a:spcPct val="115000"/>
                        </a:lnSpc>
                        <a:spcBef>
                          <a:spcPts val="0"/>
                        </a:spcBef>
                        <a:spcAft>
                          <a:spcPts val="0"/>
                        </a:spcAft>
                      </a:pPr>
                      <a:r>
                        <a:rPr lang="en-GB" sz="900">
                          <a:ln>
                            <a:noFill/>
                          </a:ln>
                          <a:effectLst/>
                          <a:uFill>
                            <a:solidFill>
                              <a:srgbClr val="000000"/>
                            </a:solidFill>
                          </a:uFill>
                        </a:rPr>
                        <a:t>Broadcasting </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Commercial</a:t>
                      </a:r>
                    </a:p>
                    <a:p>
                      <a:pPr marL="0" marR="0" algn="just">
                        <a:lnSpc>
                          <a:spcPct val="115000"/>
                        </a:lnSpc>
                        <a:spcBef>
                          <a:spcPts val="0"/>
                        </a:spcBef>
                        <a:spcAft>
                          <a:spcPts val="0"/>
                        </a:spcAft>
                      </a:pPr>
                      <a:r>
                        <a:rPr lang="en-GB" sz="900">
                          <a:ln>
                            <a:noFill/>
                          </a:ln>
                          <a:effectLst/>
                          <a:uFill>
                            <a:solidFill>
                              <a:srgbClr val="000000"/>
                            </a:solidFill>
                          </a:uFill>
                        </a:rPr>
                        <a:t>Signal Distribution</a:t>
                      </a:r>
                    </a:p>
                    <a:p>
                      <a:pPr marL="0" marR="0" algn="just">
                        <a:lnSpc>
                          <a:spcPct val="115000"/>
                        </a:lnSpc>
                        <a:spcBef>
                          <a:spcPts val="0"/>
                        </a:spcBef>
                        <a:spcAft>
                          <a:spcPts val="0"/>
                        </a:spcAft>
                      </a:pPr>
                      <a:r>
                        <a:rPr lang="en-GB" sz="900">
                          <a:ln>
                            <a:noFill/>
                          </a:ln>
                          <a:effectLst/>
                          <a:uFill>
                            <a:solidFill>
                              <a:srgbClr val="000000"/>
                            </a:solidFill>
                          </a:uFill>
                        </a:rPr>
                        <a:t>Class Comprehensive </a:t>
                      </a:r>
                    </a:p>
                    <a:p>
                      <a:pPr marL="0" marR="0" algn="just">
                        <a:lnSpc>
                          <a:spcPct val="115000"/>
                        </a:lnSpc>
                        <a:spcBef>
                          <a:spcPts val="0"/>
                        </a:spcBef>
                        <a:spcAft>
                          <a:spcPts val="0"/>
                        </a:spcAft>
                      </a:pPr>
                      <a:r>
                        <a:rPr lang="en-GB" sz="900">
                          <a:ln>
                            <a:noFill/>
                          </a:ln>
                          <a:effectLst/>
                          <a:uFill>
                            <a:solidFill>
                              <a:srgbClr val="000000"/>
                            </a:solidFill>
                          </a:uFill>
                        </a:rPr>
                        <a:t>Multiplex</a:t>
                      </a:r>
                    </a:p>
                    <a:p>
                      <a:pPr marL="0" marR="0" algn="just">
                        <a:lnSpc>
                          <a:spcPct val="115000"/>
                        </a:lnSpc>
                        <a:spcBef>
                          <a:spcPts val="0"/>
                        </a:spcBef>
                        <a:spcAft>
                          <a:spcPts val="0"/>
                        </a:spcAft>
                      </a:pPr>
                      <a:r>
                        <a:rPr lang="en-GB" sz="900">
                          <a:ln>
                            <a:noFill/>
                          </a:ln>
                          <a:effectLst/>
                          <a:uFill>
                            <a:solidFill>
                              <a:srgbClr val="000000"/>
                            </a:solidFill>
                          </a:uFill>
                        </a:rPr>
                        <a:t>Class Comprehensive</a:t>
                      </a:r>
                    </a:p>
                    <a:p>
                      <a:pPr marL="0" marR="0" algn="just">
                        <a:lnSpc>
                          <a:spcPct val="115000"/>
                        </a:lnSpc>
                        <a:spcBef>
                          <a:spcPts val="0"/>
                        </a:spcBef>
                        <a:spcAft>
                          <a:spcPts val="0"/>
                        </a:spcAft>
                      </a:pPr>
                      <a:r>
                        <a:rPr lang="en-GB" sz="900">
                          <a:ln>
                            <a:noFill/>
                          </a:ln>
                          <a:effectLst/>
                          <a:uFill>
                            <a:solidFill>
                              <a:srgbClr val="000000"/>
                            </a:solidFill>
                          </a:uFill>
                        </a:rPr>
                        <a:t>Multiplex &amp; Signal Distribution</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r h="195128">
                <a:tc vMerge="1">
                  <a:txBody>
                    <a:bodyPr/>
                    <a:lstStyle/>
                    <a:p>
                      <a:endParaRPr lang="en-GB"/>
                    </a:p>
                  </a:txBody>
                  <a:tcPr/>
                </a:tc>
                <a:tc>
                  <a:txBody>
                    <a:bodyPr/>
                    <a:lstStyle/>
                    <a:p>
                      <a:pPr marL="0" marR="0" algn="just">
                        <a:lnSpc>
                          <a:spcPct val="115000"/>
                        </a:lnSpc>
                        <a:spcBef>
                          <a:spcPts val="0"/>
                        </a:spcBef>
                        <a:spcAft>
                          <a:spcPts val="0"/>
                        </a:spcAft>
                      </a:pPr>
                      <a:r>
                        <a:rPr lang="en-GB" sz="900">
                          <a:ln>
                            <a:noFill/>
                          </a:ln>
                          <a:effectLst/>
                          <a:uFill>
                            <a:solidFill>
                              <a:srgbClr val="000000"/>
                            </a:solidFill>
                          </a:uFill>
                        </a:rPr>
                        <a:t>Community</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r h="195128">
                <a:tc vMerge="1">
                  <a:txBody>
                    <a:bodyPr/>
                    <a:lstStyle/>
                    <a:p>
                      <a:endParaRPr lang="en-GB"/>
                    </a:p>
                  </a:txBody>
                  <a:tcPr/>
                </a:tc>
                <a:tc>
                  <a:txBody>
                    <a:bodyPr/>
                    <a:lstStyle/>
                    <a:p>
                      <a:pPr marL="0" marR="0" algn="just">
                        <a:lnSpc>
                          <a:spcPct val="115000"/>
                        </a:lnSpc>
                        <a:spcBef>
                          <a:spcPts val="0"/>
                        </a:spcBef>
                        <a:spcAft>
                          <a:spcPts val="0"/>
                        </a:spcAft>
                      </a:pPr>
                      <a:r>
                        <a:rPr lang="en-GB" sz="900">
                          <a:ln>
                            <a:noFill/>
                          </a:ln>
                          <a:effectLst/>
                          <a:uFill>
                            <a:solidFill>
                              <a:srgbClr val="000000"/>
                            </a:solidFill>
                          </a:uFill>
                        </a:rPr>
                        <a:t>Broadcasting Public</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n/a</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n/a</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r h="346408">
                <a:tc rowSpan="2">
                  <a:txBody>
                    <a:bodyPr/>
                    <a:lstStyle/>
                    <a:p>
                      <a:pPr marL="0" marR="0" algn="just">
                        <a:lnSpc>
                          <a:spcPct val="115000"/>
                        </a:lnSpc>
                        <a:spcBef>
                          <a:spcPts val="0"/>
                        </a:spcBef>
                        <a:spcAft>
                          <a:spcPts val="0"/>
                        </a:spcAft>
                      </a:pPr>
                      <a:r>
                        <a:rPr lang="en-GB" sz="900">
                          <a:ln>
                            <a:noFill/>
                          </a:ln>
                          <a:effectLst/>
                          <a:uFill>
                            <a:solidFill>
                              <a:srgbClr val="000000"/>
                            </a:solidFill>
                          </a:uFill>
                        </a:rPr>
                        <a:t>Postal</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59196" marR="59196" marT="0" marB="0"/>
                </a:tc>
                <a:tc>
                  <a:txBody>
                    <a:bodyPr/>
                    <a:lstStyle/>
                    <a:p>
                      <a:pPr marL="0" marR="0" algn="just">
                        <a:lnSpc>
                          <a:spcPct val="115000"/>
                        </a:lnSpc>
                        <a:spcBef>
                          <a:spcPts val="0"/>
                        </a:spcBef>
                        <a:spcAft>
                          <a:spcPts val="0"/>
                        </a:spcAft>
                      </a:pPr>
                      <a:r>
                        <a:rPr lang="en-GB" sz="900">
                          <a:ln>
                            <a:noFill/>
                          </a:ln>
                          <a:effectLst/>
                          <a:uFill>
                            <a:solidFill>
                              <a:srgbClr val="000000"/>
                            </a:solidFill>
                          </a:uFill>
                        </a:rPr>
                        <a:t>Designated postal operator license</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n/a</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n/a</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r h="346408">
                <a:tc vMerge="1">
                  <a:txBody>
                    <a:bodyPr/>
                    <a:lstStyle/>
                    <a:p>
                      <a:endParaRPr lang="en-GB"/>
                    </a:p>
                  </a:txBody>
                  <a:tcPr/>
                </a:tc>
                <a:tc>
                  <a:txBody>
                    <a:bodyPr/>
                    <a:lstStyle/>
                    <a:p>
                      <a:pPr marL="0" marR="0" algn="just">
                        <a:lnSpc>
                          <a:spcPct val="115000"/>
                        </a:lnSpc>
                        <a:spcBef>
                          <a:spcPts val="0"/>
                        </a:spcBef>
                        <a:spcAft>
                          <a:spcPts val="0"/>
                        </a:spcAft>
                      </a:pPr>
                      <a:r>
                        <a:rPr lang="en-GB" sz="900">
                          <a:ln>
                            <a:noFill/>
                          </a:ln>
                          <a:effectLst/>
                          <a:uFill>
                            <a:solidFill>
                              <a:srgbClr val="000000"/>
                            </a:solidFill>
                          </a:uFill>
                        </a:rPr>
                        <a:t>Private postal service license</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50,000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a:ln>
                            <a:noFill/>
                          </a:ln>
                          <a:effectLst/>
                          <a:uFill>
                            <a:solidFill>
                              <a:srgbClr val="000000"/>
                            </a:solidFill>
                          </a:uFill>
                        </a:rPr>
                        <a:t>10,000</a:t>
                      </a:r>
                      <a:endParaRPr lang="en-GB" sz="90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c>
                  <a:txBody>
                    <a:bodyPr/>
                    <a:lstStyle/>
                    <a:p>
                      <a:pPr marL="0" marR="0" algn="just">
                        <a:lnSpc>
                          <a:spcPct val="115000"/>
                        </a:lnSpc>
                        <a:spcBef>
                          <a:spcPts val="0"/>
                        </a:spcBef>
                        <a:spcAft>
                          <a:spcPts val="0"/>
                        </a:spcAft>
                      </a:pPr>
                      <a:r>
                        <a:rPr lang="en-GB" sz="900" dirty="0">
                          <a:ln>
                            <a:noFill/>
                          </a:ln>
                          <a:effectLst/>
                          <a:uFill>
                            <a:solidFill>
                              <a:srgbClr val="000000"/>
                            </a:solidFill>
                          </a:uFill>
                        </a:rPr>
                        <a:t>10,000</a:t>
                      </a:r>
                      <a:endParaRPr lang="en-GB" sz="900" dirty="0">
                        <a:ln>
                          <a:noFill/>
                        </a:ln>
                        <a:solidFill>
                          <a:srgbClr val="000000"/>
                        </a:solidFill>
                        <a:effectLst/>
                        <a:uFill>
                          <a:solidFill>
                            <a:srgbClr val="000000"/>
                          </a:solidFill>
                        </a:uFill>
                        <a:latin typeface="Helvetica Neue Light"/>
                        <a:ea typeface="Helvetica Neue Light"/>
                        <a:cs typeface="Helvetica Neue Light"/>
                      </a:endParaRPr>
                    </a:p>
                  </a:txBody>
                  <a:tcPr marL="21925" marR="21925" marT="21925" marB="21925" anchor="ctr"/>
                </a:tc>
              </a:tr>
            </a:tbl>
          </a:graphicData>
        </a:graphic>
      </p:graphicFrame>
    </p:spTree>
    <p:extLst>
      <p:ext uri="{BB962C8B-B14F-4D97-AF65-F5344CB8AC3E}">
        <p14:creationId xmlns:p14="http://schemas.microsoft.com/office/powerpoint/2010/main" val="2369435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Proposed </a:t>
            </a:r>
            <a:r>
              <a:rPr lang="en-US" b="1" dirty="0" err="1" smtClean="0"/>
              <a:t>Licence</a:t>
            </a:r>
            <a:r>
              <a:rPr lang="en-US" b="1" dirty="0" smtClean="0"/>
              <a:t> Fees</a:t>
            </a:r>
            <a:endParaRPr lang="en-US" b="1" dirty="0"/>
          </a:p>
        </p:txBody>
      </p:sp>
      <p:sp>
        <p:nvSpPr>
          <p:cNvPr id="3" name="Content Placeholder 2"/>
          <p:cNvSpPr>
            <a:spLocks noGrp="1"/>
          </p:cNvSpPr>
          <p:nvPr>
            <p:ph idx="1"/>
          </p:nvPr>
        </p:nvSpPr>
        <p:spPr/>
        <p:txBody>
          <a:bodyPr/>
          <a:lstStyle/>
          <a:p>
            <a:pPr>
              <a:buClr>
                <a:srgbClr val="92D050"/>
              </a:buClr>
              <a:buFont typeface="Wingdings" panose="05000000000000000000" pitchFamily="2" charset="2"/>
              <a:buChar char="v"/>
            </a:pPr>
            <a:r>
              <a:rPr lang="en-US" dirty="0" smtClean="0"/>
              <a:t>It is recommended that the annual </a:t>
            </a:r>
            <a:r>
              <a:rPr lang="en-US" dirty="0" err="1" smtClean="0"/>
              <a:t>licence</a:t>
            </a:r>
            <a:r>
              <a:rPr lang="en-US" dirty="0" smtClean="0"/>
              <a:t> fee be removed;</a:t>
            </a:r>
          </a:p>
          <a:p>
            <a:pPr>
              <a:buClr>
                <a:srgbClr val="92D050"/>
              </a:buClr>
              <a:buFont typeface="Wingdings" panose="05000000000000000000" pitchFamily="2" charset="2"/>
              <a:buChar char="v"/>
            </a:pPr>
            <a:r>
              <a:rPr lang="en-US" dirty="0" smtClean="0"/>
              <a:t>It is further recommended to introduce a fee for the issuance of a </a:t>
            </a:r>
            <a:r>
              <a:rPr lang="en-US" dirty="0" err="1" smtClean="0"/>
              <a:t>licence</a:t>
            </a:r>
            <a:r>
              <a:rPr lang="en-US" dirty="0" smtClean="0"/>
              <a:t> of N$ 50,000. </a:t>
            </a:r>
            <a:endParaRPr lang="en-GB" dirty="0"/>
          </a:p>
        </p:txBody>
      </p:sp>
    </p:spTree>
    <p:extLst>
      <p:ext uri="{BB962C8B-B14F-4D97-AF65-F5344CB8AC3E}">
        <p14:creationId xmlns:p14="http://schemas.microsoft.com/office/powerpoint/2010/main" val="3926751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Levies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7883155"/>
              </p:ext>
            </p:extLst>
          </p:nvPr>
        </p:nvGraphicFramePr>
        <p:xfrm>
          <a:off x="457201" y="1600198"/>
          <a:ext cx="7761890" cy="4516819"/>
        </p:xfrm>
        <a:graphic>
          <a:graphicData uri="http://schemas.openxmlformats.org/drawingml/2006/table">
            <a:tbl>
              <a:tblPr firstRow="1" firstCol="1" bandRow="1">
                <a:tableStyleId>{5C22544A-7EE6-4342-B048-85BDC9FD1C3A}</a:tableStyleId>
              </a:tblPr>
              <a:tblGrid>
                <a:gridCol w="1645556"/>
                <a:gridCol w="722656"/>
                <a:gridCol w="784829"/>
                <a:gridCol w="790481"/>
                <a:gridCol w="819548"/>
                <a:gridCol w="796940"/>
                <a:gridCol w="744457"/>
                <a:gridCol w="712966"/>
                <a:gridCol w="744457"/>
              </a:tblGrid>
              <a:tr h="327893">
                <a:tc gridSpan="9">
                  <a:txBody>
                    <a:bodyPr/>
                    <a:lstStyle/>
                    <a:p>
                      <a:pPr marL="0" marR="0" algn="l">
                        <a:lnSpc>
                          <a:spcPct val="115000"/>
                        </a:lnSpc>
                        <a:spcBef>
                          <a:spcPts val="0"/>
                        </a:spcBef>
                        <a:spcAft>
                          <a:spcPts val="0"/>
                        </a:spcAft>
                      </a:pPr>
                      <a:r>
                        <a:rPr lang="en-GB" sz="1000" dirty="0">
                          <a:ln>
                            <a:noFill/>
                          </a:ln>
                          <a:effectLst/>
                          <a:uFill>
                            <a:solidFill>
                              <a:srgbClr val="000000"/>
                            </a:solidFill>
                          </a:uFill>
                        </a:rPr>
                        <a:t>Table 13: Sources of Income for CRAN in N$ million based on AFS</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7893">
                <a:tc>
                  <a:txBody>
                    <a:bodyPr/>
                    <a:lstStyle/>
                    <a:p>
                      <a:pPr marL="0" marR="0" algn="ctr">
                        <a:lnSpc>
                          <a:spcPct val="115000"/>
                        </a:lnSpc>
                        <a:spcBef>
                          <a:spcPts val="0"/>
                        </a:spcBef>
                        <a:spcAft>
                          <a:spcPts val="0"/>
                        </a:spcAft>
                      </a:pPr>
                      <a:r>
                        <a:rPr lang="en-GB" sz="1000">
                          <a:ln>
                            <a:noFill/>
                          </a:ln>
                          <a:effectLst/>
                          <a:uFill>
                            <a:solidFill>
                              <a:srgbClr val="000000"/>
                            </a:solidFill>
                          </a:uFill>
                        </a:rPr>
                        <a:t>FY ending</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2012</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2013</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2014</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2015</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2016</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2017</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2018</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b="1" dirty="0">
                          <a:ln>
                            <a:noFill/>
                          </a:ln>
                          <a:effectLst/>
                          <a:uFill>
                            <a:solidFill>
                              <a:srgbClr val="000000"/>
                            </a:solidFill>
                          </a:uFill>
                        </a:rPr>
                        <a:t>2019</a:t>
                      </a:r>
                      <a:endParaRPr lang="en-GB" sz="1100" b="1"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Regulatory Levy Income</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56.51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47.46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54.22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57.85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64.34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70.20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68.61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39.05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582103">
                <a:tc>
                  <a:txBody>
                    <a:bodyPr/>
                    <a:lstStyle/>
                    <a:p>
                      <a:pPr marL="0" marR="0" algn="just">
                        <a:lnSpc>
                          <a:spcPct val="115000"/>
                        </a:lnSpc>
                        <a:spcBef>
                          <a:spcPts val="0"/>
                        </a:spcBef>
                        <a:spcAft>
                          <a:spcPts val="0"/>
                        </a:spcAft>
                      </a:pPr>
                      <a:r>
                        <a:rPr lang="en-GB" sz="1000">
                          <a:ln>
                            <a:noFill/>
                          </a:ln>
                          <a:effectLst/>
                          <a:uFill>
                            <a:solidFill>
                              <a:srgbClr val="000000"/>
                            </a:solidFill>
                          </a:uFill>
                        </a:rPr>
                        <a:t>Administrative (Licence)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0.17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0.25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0.22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0.61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0.69</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0.54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Spectrum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16.88</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12.86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14.80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13.69</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17.10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23.43</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17.80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25.29</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Penalties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0.35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Type Approval</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0.01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0.60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0.93</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1.18</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1.25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Numbering Fees</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Other</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0.01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0.11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0.29</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0.25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Total Revenue</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73.39</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60.32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69.19</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71.81</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82.72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95.46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88.53</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66.13</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Interest</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1.24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4.32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4.25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dirty="0">
                          <a:ln>
                            <a:noFill/>
                          </a:ln>
                          <a:effectLst/>
                          <a:uFill>
                            <a:solidFill>
                              <a:srgbClr val="000000"/>
                            </a:solidFill>
                          </a:uFill>
                        </a:rPr>
                        <a:t>4.94</a:t>
                      </a:r>
                      <a:endParaRPr lang="en-GB" sz="1100" dirty="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7.10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8.38</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7.23</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6.54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Total + interest</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74.63</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64.64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73.44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76.75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89.82</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103.84</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95.77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72.67</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r>
              <a:tr h="327893">
                <a:tc>
                  <a:txBody>
                    <a:bodyPr/>
                    <a:lstStyle/>
                    <a:p>
                      <a:pPr marL="0" marR="0" algn="just">
                        <a:lnSpc>
                          <a:spcPct val="115000"/>
                        </a:lnSpc>
                        <a:spcBef>
                          <a:spcPts val="0"/>
                        </a:spcBef>
                        <a:spcAft>
                          <a:spcPts val="0"/>
                        </a:spcAft>
                      </a:pPr>
                      <a:r>
                        <a:rPr lang="en-GB" sz="1000">
                          <a:ln>
                            <a:noFill/>
                          </a:ln>
                          <a:effectLst/>
                          <a:uFill>
                            <a:solidFill>
                              <a:srgbClr val="000000"/>
                            </a:solidFill>
                          </a:uFill>
                        </a:rPr>
                        <a:t>YoY</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 </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dirty="0">
                          <a:ln>
                            <a:noFill/>
                          </a:ln>
                          <a:solidFill>
                            <a:srgbClr val="FF0000"/>
                          </a:solidFill>
                          <a:effectLst/>
                          <a:uFill>
                            <a:solidFill>
                              <a:srgbClr val="000000"/>
                            </a:solidFill>
                          </a:uFill>
                        </a:rPr>
                        <a:t>-13.4%</a:t>
                      </a:r>
                      <a:endParaRPr lang="en-GB" sz="1100" dirty="0">
                        <a:ln>
                          <a:noFill/>
                        </a:ln>
                        <a:solidFill>
                          <a:srgbClr val="FF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13.6%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4.5%</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17.0%</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a:ln>
                            <a:noFill/>
                          </a:ln>
                          <a:effectLst/>
                          <a:uFill>
                            <a:solidFill>
                              <a:srgbClr val="000000"/>
                            </a:solidFill>
                          </a:uFill>
                        </a:rPr>
                        <a:t>15.6%</a:t>
                      </a:r>
                      <a:endParaRPr lang="en-GB" sz="1100">
                        <a:ln>
                          <a:noFill/>
                        </a:ln>
                        <a:solidFill>
                          <a:srgbClr val="00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dirty="0">
                          <a:ln>
                            <a:noFill/>
                          </a:ln>
                          <a:solidFill>
                            <a:srgbClr val="FF0000"/>
                          </a:solidFill>
                          <a:effectLst/>
                          <a:uFill>
                            <a:solidFill>
                              <a:srgbClr val="000000"/>
                            </a:solidFill>
                          </a:uFill>
                        </a:rPr>
                        <a:t>-7.8%</a:t>
                      </a:r>
                      <a:endParaRPr lang="en-GB" sz="1100" dirty="0">
                        <a:ln>
                          <a:noFill/>
                        </a:ln>
                        <a:solidFill>
                          <a:srgbClr val="FF0000"/>
                        </a:solidFill>
                        <a:effectLst/>
                        <a:uFill>
                          <a:solidFill>
                            <a:srgbClr val="000000"/>
                          </a:solidFill>
                        </a:uFill>
                        <a:latin typeface="Helvetica Neue Light"/>
                        <a:ea typeface="Helvetica Neue Light"/>
                        <a:cs typeface="Helvetica Neue Light"/>
                      </a:endParaRPr>
                    </a:p>
                  </a:txBody>
                  <a:tcPr marL="25400" marR="25400" marT="25400" marB="25400" anchor="ctr"/>
                </a:tc>
                <a:tc>
                  <a:txBody>
                    <a:bodyPr/>
                    <a:lstStyle/>
                    <a:p>
                      <a:pPr marL="0" marR="0" algn="ctr">
                        <a:lnSpc>
                          <a:spcPct val="115000"/>
                        </a:lnSpc>
                        <a:spcBef>
                          <a:spcPts val="0"/>
                        </a:spcBef>
                        <a:spcAft>
                          <a:spcPts val="0"/>
                        </a:spcAft>
                      </a:pPr>
                      <a:r>
                        <a:rPr lang="en-GB" sz="1000" dirty="0">
                          <a:ln>
                            <a:noFill/>
                          </a:ln>
                          <a:solidFill>
                            <a:srgbClr val="FF0000"/>
                          </a:solidFill>
                          <a:effectLst/>
                          <a:uFill>
                            <a:solidFill>
                              <a:srgbClr val="000000"/>
                            </a:solidFill>
                          </a:uFill>
                        </a:rPr>
                        <a:t>-24.1%</a:t>
                      </a:r>
                      <a:endParaRPr lang="en-GB" sz="1100" dirty="0">
                        <a:ln>
                          <a:noFill/>
                        </a:ln>
                        <a:solidFill>
                          <a:srgbClr val="FF0000"/>
                        </a:solidFill>
                        <a:effectLst/>
                        <a:uFill>
                          <a:solidFill>
                            <a:srgbClr val="000000"/>
                          </a:solidFill>
                        </a:uFill>
                        <a:latin typeface="Helvetica Neue Light"/>
                        <a:ea typeface="Helvetica Neue Light"/>
                        <a:cs typeface="Helvetica Neue Light"/>
                      </a:endParaRPr>
                    </a:p>
                  </a:txBody>
                  <a:tcPr marL="25400" marR="25400" marT="25400" marB="25400" anchor="ctr"/>
                </a:tc>
              </a:tr>
            </a:tbl>
          </a:graphicData>
        </a:graphic>
      </p:graphicFrame>
    </p:spTree>
    <p:extLst>
      <p:ext uri="{BB962C8B-B14F-4D97-AF65-F5344CB8AC3E}">
        <p14:creationId xmlns:p14="http://schemas.microsoft.com/office/powerpoint/2010/main" val="1910029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15447</TotalTime>
  <Words>1601</Words>
  <Application>Microsoft Office PowerPoint</Application>
  <PresentationFormat>On-screen Show (4:3)</PresentationFormat>
  <Paragraphs>472</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 Unicode MS</vt:lpstr>
      <vt:lpstr>ＭＳ Ｐゴシック</vt:lpstr>
      <vt:lpstr>Arial</vt:lpstr>
      <vt:lpstr>Calibri</vt:lpstr>
      <vt:lpstr>Cambria</vt:lpstr>
      <vt:lpstr>Century Gothic</vt:lpstr>
      <vt:lpstr>Helvetica Neue Light</vt:lpstr>
      <vt:lpstr>Times New Roman</vt:lpstr>
      <vt:lpstr>Wingdings</vt:lpstr>
      <vt:lpstr>Office Theme</vt:lpstr>
      <vt:lpstr>PowerPoint Presentation</vt:lpstr>
      <vt:lpstr>  Regulations Prescribing Licence Fees and Regulatory Levies</vt:lpstr>
      <vt:lpstr>Introduction</vt:lpstr>
      <vt:lpstr>Introduction</vt:lpstr>
      <vt:lpstr>Introduction</vt:lpstr>
      <vt:lpstr>Previous Regulatory Charges</vt:lpstr>
      <vt:lpstr>Proposed Licence Fees</vt:lpstr>
      <vt:lpstr>Proposed Licence Fees</vt:lpstr>
      <vt:lpstr>Regulatory Levies</vt:lpstr>
      <vt:lpstr>Regulatory Levies (Cont’)</vt:lpstr>
      <vt:lpstr>Regulatory Levies (Cont’)</vt:lpstr>
      <vt:lpstr>Regulatory Levies (Cont’)</vt:lpstr>
      <vt:lpstr>Regulatory Levies (Cont’)</vt:lpstr>
      <vt:lpstr>Regulatory Levies (Cont’)</vt:lpstr>
      <vt:lpstr>Regulatory Levies (Cont’)</vt:lpstr>
      <vt:lpstr>Regulatory Levies (Cont’)</vt:lpstr>
      <vt:lpstr>Recommendations</vt:lpstr>
      <vt:lpstr>Comments</vt:lpstr>
      <vt:lpstr>Comments</vt:lpstr>
      <vt:lpstr>PowerPoint Presentation</vt:lpstr>
    </vt:vector>
  </TitlesOfParts>
  <Company>Injomoka Graphic Design Studio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Brezhnev Handura</dc:creator>
  <cp:lastModifiedBy>Helene Vosloo</cp:lastModifiedBy>
  <cp:revision>197</cp:revision>
  <dcterms:created xsi:type="dcterms:W3CDTF">2013-06-25T09:47:51Z</dcterms:created>
  <dcterms:modified xsi:type="dcterms:W3CDTF">2020-11-12T06:56:20Z</dcterms:modified>
</cp:coreProperties>
</file>